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7" r:id="rId2"/>
    <p:sldId id="258" r:id="rId3"/>
    <p:sldId id="259" r:id="rId4"/>
    <p:sldId id="260" r:id="rId5"/>
    <p:sldId id="261" r:id="rId6"/>
    <p:sldId id="262" r:id="rId7"/>
    <p:sldId id="263" r:id="rId8"/>
    <p:sldId id="264" r:id="rId9"/>
    <p:sldId id="265" r:id="rId10"/>
  </p:sldIdLst>
  <p:sldSz cx="14630400" cy="8229600"/>
  <p:notesSz cx="8229600" cy="14630400"/>
  <p:embeddedFontLst>
    <p:embeddedFont>
      <p:font typeface="Inter"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1497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08515"/>
          </a:xfrm>
          <a:prstGeom prst="rect">
            <a:avLst/>
          </a:prstGeom>
        </p:spPr>
      </p:pic>
      <p:sp>
        <p:nvSpPr>
          <p:cNvPr id="3" name="Text 0"/>
          <p:cNvSpPr/>
          <p:nvPr/>
        </p:nvSpPr>
        <p:spPr>
          <a:xfrm>
            <a:off x="674370" y="3005614"/>
            <a:ext cx="7106603" cy="632222"/>
          </a:xfrm>
          <a:prstGeom prst="rect">
            <a:avLst/>
          </a:prstGeom>
          <a:noFill/>
          <a:ln/>
        </p:spPr>
        <p:txBody>
          <a:bodyPr wrap="none" lIns="0" tIns="0" rIns="0" bIns="0" rtlCol="0" anchor="t"/>
          <a:lstStyle/>
          <a:p>
            <a:pPr marL="0" indent="0" algn="l">
              <a:lnSpc>
                <a:spcPts val="4950"/>
              </a:lnSpc>
              <a:buNone/>
            </a:pPr>
            <a:r>
              <a:rPr lang="en-US" sz="3950" b="1" dirty="0">
                <a:solidFill>
                  <a:srgbClr val="000000"/>
                </a:solidFill>
                <a:latin typeface="Petrona Bold" pitchFamily="34" charset="0"/>
                <a:ea typeface="Petrona Bold" pitchFamily="34" charset="-122"/>
                <a:cs typeface="Petrona Bold" pitchFamily="34" charset="-120"/>
              </a:rPr>
              <a:t>Understanding Our AI Options</a:t>
            </a:r>
            <a:endParaRPr lang="en-US" sz="3950" dirty="0"/>
          </a:p>
        </p:txBody>
      </p:sp>
      <p:sp>
        <p:nvSpPr>
          <p:cNvPr id="4" name="Shape 1"/>
          <p:cNvSpPr/>
          <p:nvPr/>
        </p:nvSpPr>
        <p:spPr>
          <a:xfrm>
            <a:off x="674370" y="3926800"/>
            <a:ext cx="6544508" cy="1756529"/>
          </a:xfrm>
          <a:prstGeom prst="roundRect">
            <a:avLst>
              <a:gd name="adj" fmla="val 4607"/>
            </a:avLst>
          </a:prstGeom>
          <a:solidFill>
            <a:srgbClr val="CCEEFF"/>
          </a:solidFill>
          <a:ln w="7620">
            <a:solidFill>
              <a:srgbClr val="B2D4E5"/>
            </a:solidFill>
            <a:prstDash val="solid"/>
          </a:ln>
        </p:spPr>
      </p:sp>
      <p:sp>
        <p:nvSpPr>
          <p:cNvPr id="5" name="Text 2"/>
          <p:cNvSpPr/>
          <p:nvPr/>
        </p:nvSpPr>
        <p:spPr>
          <a:xfrm>
            <a:off x="874633" y="4127063"/>
            <a:ext cx="5445204" cy="316111"/>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Zero-Shot Learning with Structured Prompting</a:t>
            </a:r>
            <a:endParaRPr lang="en-US" sz="1950" dirty="0"/>
          </a:p>
        </p:txBody>
      </p:sp>
      <p:sp>
        <p:nvSpPr>
          <p:cNvPr id="6" name="Text 3"/>
          <p:cNvSpPr/>
          <p:nvPr/>
        </p:nvSpPr>
        <p:spPr>
          <a:xfrm>
            <a:off x="874633" y="4558665"/>
            <a:ext cx="6143982" cy="924401"/>
          </a:xfrm>
          <a:prstGeom prst="rect">
            <a:avLst/>
          </a:prstGeom>
          <a:noFill/>
          <a:ln/>
        </p:spPr>
        <p:txBody>
          <a:bodyPr wrap="square" lIns="0" tIns="0" rIns="0" bIns="0" rtlCol="0" anchor="t"/>
          <a:lstStyle/>
          <a:p>
            <a:pPr marL="0" indent="0" algn="l">
              <a:lnSpc>
                <a:spcPts val="2400"/>
              </a:lnSpc>
              <a:buNone/>
            </a:pPr>
            <a:r>
              <a:rPr lang="en-US" sz="1500" dirty="0">
                <a:solidFill>
                  <a:srgbClr val="272525"/>
                </a:solidFill>
                <a:latin typeface="Inter" pitchFamily="34" charset="0"/>
                <a:ea typeface="Inter" pitchFamily="34" charset="-122"/>
                <a:cs typeface="Inter" pitchFamily="34" charset="-120"/>
              </a:rPr>
              <a:t>The AI generates test scenarios based on general understanding, guided by structured prompts and formatting rules without seeing our completed test scenarios.</a:t>
            </a:r>
            <a:endParaRPr lang="en-US" sz="1500" dirty="0"/>
          </a:p>
        </p:txBody>
      </p:sp>
      <p:sp>
        <p:nvSpPr>
          <p:cNvPr id="7" name="Shape 4"/>
          <p:cNvSpPr/>
          <p:nvPr/>
        </p:nvSpPr>
        <p:spPr>
          <a:xfrm>
            <a:off x="7411522" y="3926800"/>
            <a:ext cx="6544508" cy="1756529"/>
          </a:xfrm>
          <a:prstGeom prst="roundRect">
            <a:avLst>
              <a:gd name="adj" fmla="val 4607"/>
            </a:avLst>
          </a:prstGeom>
          <a:solidFill>
            <a:srgbClr val="CCEEFF"/>
          </a:solidFill>
          <a:ln w="7620">
            <a:solidFill>
              <a:srgbClr val="B2D4E5"/>
            </a:solidFill>
            <a:prstDash val="solid"/>
          </a:ln>
        </p:spPr>
      </p:sp>
      <p:sp>
        <p:nvSpPr>
          <p:cNvPr id="8" name="Text 5"/>
          <p:cNvSpPr/>
          <p:nvPr/>
        </p:nvSpPr>
        <p:spPr>
          <a:xfrm>
            <a:off x="7611785" y="4127063"/>
            <a:ext cx="4564261" cy="316111"/>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Retrieval-Augmented Generation (RAG)</a:t>
            </a:r>
            <a:endParaRPr lang="en-US" sz="1950" dirty="0"/>
          </a:p>
        </p:txBody>
      </p:sp>
      <p:sp>
        <p:nvSpPr>
          <p:cNvPr id="9" name="Text 6"/>
          <p:cNvSpPr/>
          <p:nvPr/>
        </p:nvSpPr>
        <p:spPr>
          <a:xfrm>
            <a:off x="7611785" y="4558665"/>
            <a:ext cx="6143982" cy="924401"/>
          </a:xfrm>
          <a:prstGeom prst="rect">
            <a:avLst/>
          </a:prstGeom>
          <a:noFill/>
          <a:ln/>
        </p:spPr>
        <p:txBody>
          <a:bodyPr wrap="square" lIns="0" tIns="0" rIns="0" bIns="0" rtlCol="0" anchor="t"/>
          <a:lstStyle/>
          <a:p>
            <a:pPr marL="0" indent="0" algn="l">
              <a:lnSpc>
                <a:spcPts val="2400"/>
              </a:lnSpc>
              <a:buNone/>
            </a:pPr>
            <a:r>
              <a:rPr lang="en-US" sz="1500" dirty="0">
                <a:solidFill>
                  <a:srgbClr val="272525"/>
                </a:solidFill>
                <a:latin typeface="Inter" pitchFamily="34" charset="0"/>
                <a:ea typeface="Inter" pitchFamily="34" charset="-122"/>
                <a:cs typeface="Inter" pitchFamily="34" charset="-120"/>
              </a:rPr>
              <a:t>The AI searches a dedicated knowledge base of our existing documentation and past test cases before generating more informed test scenarios.</a:t>
            </a:r>
            <a:endParaRPr lang="en-US" sz="1500" dirty="0"/>
          </a:p>
        </p:txBody>
      </p:sp>
      <p:sp>
        <p:nvSpPr>
          <p:cNvPr id="10" name="Shape 7"/>
          <p:cNvSpPr/>
          <p:nvPr/>
        </p:nvSpPr>
        <p:spPr>
          <a:xfrm>
            <a:off x="674370" y="5875973"/>
            <a:ext cx="6544508" cy="1756529"/>
          </a:xfrm>
          <a:prstGeom prst="roundRect">
            <a:avLst>
              <a:gd name="adj" fmla="val 4607"/>
            </a:avLst>
          </a:prstGeom>
          <a:solidFill>
            <a:srgbClr val="CCEEFF"/>
          </a:solidFill>
          <a:ln w="7620">
            <a:solidFill>
              <a:srgbClr val="B2D4E5"/>
            </a:solidFill>
            <a:prstDash val="solid"/>
          </a:ln>
        </p:spPr>
      </p:sp>
      <p:sp>
        <p:nvSpPr>
          <p:cNvPr id="11" name="Text 8"/>
          <p:cNvSpPr/>
          <p:nvPr/>
        </p:nvSpPr>
        <p:spPr>
          <a:xfrm>
            <a:off x="874633" y="6076236"/>
            <a:ext cx="5157311" cy="316111"/>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Prompt Fine-Tuned with Few-Shot Examples</a:t>
            </a:r>
            <a:endParaRPr lang="en-US" sz="1950" dirty="0"/>
          </a:p>
        </p:txBody>
      </p:sp>
      <p:sp>
        <p:nvSpPr>
          <p:cNvPr id="12" name="Text 9"/>
          <p:cNvSpPr/>
          <p:nvPr/>
        </p:nvSpPr>
        <p:spPr>
          <a:xfrm>
            <a:off x="874633" y="6507837"/>
            <a:ext cx="6143982" cy="616268"/>
          </a:xfrm>
          <a:prstGeom prst="rect">
            <a:avLst/>
          </a:prstGeom>
          <a:noFill/>
          <a:ln/>
        </p:spPr>
        <p:txBody>
          <a:bodyPr wrap="square" lIns="0" tIns="0" rIns="0" bIns="0" rtlCol="0" anchor="t"/>
          <a:lstStyle/>
          <a:p>
            <a:pPr marL="0" indent="0" algn="l">
              <a:lnSpc>
                <a:spcPts val="2400"/>
              </a:lnSpc>
              <a:buNone/>
            </a:pPr>
            <a:r>
              <a:rPr lang="en-US" sz="1500" dirty="0">
                <a:solidFill>
                  <a:srgbClr val="272525"/>
                </a:solidFill>
                <a:latin typeface="Inter" pitchFamily="34" charset="0"/>
                <a:ea typeface="Inter" pitchFamily="34" charset="-122"/>
                <a:cs typeface="Inter" pitchFamily="34" charset="-120"/>
              </a:rPr>
              <a:t>We provide 5-10 high-quality examples of exactly what we want, allowing the AI to learn our specific style and format.</a:t>
            </a:r>
            <a:endParaRPr lang="en-US" sz="1500" dirty="0"/>
          </a:p>
        </p:txBody>
      </p:sp>
      <p:sp>
        <p:nvSpPr>
          <p:cNvPr id="13" name="Shape 10"/>
          <p:cNvSpPr/>
          <p:nvPr/>
        </p:nvSpPr>
        <p:spPr>
          <a:xfrm>
            <a:off x="7411522" y="5875973"/>
            <a:ext cx="6544508" cy="1756529"/>
          </a:xfrm>
          <a:prstGeom prst="roundRect">
            <a:avLst>
              <a:gd name="adj" fmla="val 4607"/>
            </a:avLst>
          </a:prstGeom>
          <a:solidFill>
            <a:srgbClr val="CCEEFF"/>
          </a:solidFill>
          <a:ln w="7620">
            <a:solidFill>
              <a:srgbClr val="B2D4E5"/>
            </a:solidFill>
            <a:prstDash val="solid"/>
          </a:ln>
        </p:spPr>
      </p:sp>
      <p:sp>
        <p:nvSpPr>
          <p:cNvPr id="14" name="Text 11"/>
          <p:cNvSpPr/>
          <p:nvPr/>
        </p:nvSpPr>
        <p:spPr>
          <a:xfrm>
            <a:off x="7611785" y="6076236"/>
            <a:ext cx="2528888" cy="316111"/>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LLM Fine-Tuning</a:t>
            </a:r>
            <a:endParaRPr lang="en-US" sz="1950" dirty="0"/>
          </a:p>
        </p:txBody>
      </p:sp>
      <p:sp>
        <p:nvSpPr>
          <p:cNvPr id="15" name="Text 12"/>
          <p:cNvSpPr/>
          <p:nvPr/>
        </p:nvSpPr>
        <p:spPr>
          <a:xfrm>
            <a:off x="7611785" y="6507837"/>
            <a:ext cx="6143982" cy="924401"/>
          </a:xfrm>
          <a:prstGeom prst="rect">
            <a:avLst/>
          </a:prstGeom>
          <a:noFill/>
          <a:ln/>
        </p:spPr>
        <p:txBody>
          <a:bodyPr wrap="square" lIns="0" tIns="0" rIns="0" bIns="0" rtlCol="0" anchor="t"/>
          <a:lstStyle/>
          <a:p>
            <a:pPr marL="0" indent="0" algn="l">
              <a:lnSpc>
                <a:spcPts val="2400"/>
              </a:lnSpc>
              <a:buNone/>
            </a:pPr>
            <a:r>
              <a:rPr lang="en-US" sz="1500" dirty="0">
                <a:solidFill>
                  <a:srgbClr val="272525"/>
                </a:solidFill>
                <a:latin typeface="Inter" pitchFamily="34" charset="0"/>
                <a:ea typeface="Inter" pitchFamily="34" charset="-122"/>
                <a:cs typeface="Inter" pitchFamily="34" charset="-120"/>
              </a:rPr>
              <a:t>A more intensive process where we train the core AI model with thousands of our existing test cases, making it an expert in our domain.</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80430" y="839272"/>
            <a:ext cx="5441871" cy="544116"/>
          </a:xfrm>
          <a:prstGeom prst="rect">
            <a:avLst/>
          </a:prstGeom>
          <a:noFill/>
          <a:ln/>
        </p:spPr>
        <p:txBody>
          <a:bodyPr wrap="none" lIns="0" tIns="0" rIns="0" bIns="0" rtlCol="0" anchor="t"/>
          <a:lstStyle/>
          <a:p>
            <a:pPr marL="0" indent="0" algn="l">
              <a:lnSpc>
                <a:spcPts val="4250"/>
              </a:lnSpc>
              <a:buNone/>
            </a:pPr>
            <a:r>
              <a:rPr lang="en-US" sz="3400" b="1" dirty="0">
                <a:solidFill>
                  <a:srgbClr val="000000"/>
                </a:solidFill>
                <a:latin typeface="Petrona Bold" pitchFamily="34" charset="0"/>
                <a:ea typeface="Petrona Bold" pitchFamily="34" charset="-122"/>
                <a:cs typeface="Petrona Bold" pitchFamily="34" charset="-120"/>
              </a:rPr>
              <a:t>Comparing the Approaches</a:t>
            </a:r>
            <a:endParaRPr lang="en-US" sz="3400" dirty="0"/>
          </a:p>
        </p:txBody>
      </p:sp>
      <p:sp>
        <p:nvSpPr>
          <p:cNvPr id="4" name="Shape 1"/>
          <p:cNvSpPr/>
          <p:nvPr/>
        </p:nvSpPr>
        <p:spPr>
          <a:xfrm>
            <a:off x="580430" y="1632109"/>
            <a:ext cx="7983141" cy="5758101"/>
          </a:xfrm>
          <a:prstGeom prst="roundRect">
            <a:avLst>
              <a:gd name="adj" fmla="val 1210"/>
            </a:avLst>
          </a:prstGeom>
          <a:noFill/>
          <a:ln w="7620">
            <a:solidFill>
              <a:srgbClr val="000000">
                <a:alpha val="8000"/>
              </a:srgbClr>
            </a:solidFill>
            <a:prstDash val="solid"/>
          </a:ln>
        </p:spPr>
      </p:sp>
      <p:sp>
        <p:nvSpPr>
          <p:cNvPr id="5" name="Shape 2"/>
          <p:cNvSpPr/>
          <p:nvPr/>
        </p:nvSpPr>
        <p:spPr>
          <a:xfrm>
            <a:off x="588050" y="1639729"/>
            <a:ext cx="7967901" cy="1009888"/>
          </a:xfrm>
          <a:prstGeom prst="rect">
            <a:avLst/>
          </a:prstGeom>
          <a:solidFill>
            <a:srgbClr val="FFFFFF">
              <a:alpha val="4000"/>
            </a:srgbClr>
          </a:solidFill>
          <a:ln/>
        </p:spPr>
      </p:sp>
      <p:sp>
        <p:nvSpPr>
          <p:cNvPr id="6" name="Text 3"/>
          <p:cNvSpPr/>
          <p:nvPr/>
        </p:nvSpPr>
        <p:spPr>
          <a:xfrm>
            <a:off x="754023" y="1746766"/>
            <a:ext cx="125825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Feature</a:t>
            </a:r>
            <a:endParaRPr lang="en-US" sz="1300" dirty="0"/>
          </a:p>
        </p:txBody>
      </p:sp>
      <p:sp>
        <p:nvSpPr>
          <p:cNvPr id="7" name="Text 4"/>
          <p:cNvSpPr/>
          <p:nvPr/>
        </p:nvSpPr>
        <p:spPr>
          <a:xfrm>
            <a:off x="2351365" y="1746766"/>
            <a:ext cx="1254443" cy="795814"/>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Zero-Shot (Instructed Generalist)</a:t>
            </a:r>
            <a:endParaRPr lang="en-US" sz="1300" dirty="0"/>
          </a:p>
        </p:txBody>
      </p:sp>
      <p:sp>
        <p:nvSpPr>
          <p:cNvPr id="8" name="Text 5"/>
          <p:cNvSpPr/>
          <p:nvPr/>
        </p:nvSpPr>
        <p:spPr>
          <a:xfrm>
            <a:off x="3944898" y="1746766"/>
            <a:ext cx="125444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RAG (Researcher)</a:t>
            </a:r>
            <a:endParaRPr lang="en-US" sz="1300" dirty="0"/>
          </a:p>
        </p:txBody>
      </p:sp>
      <p:sp>
        <p:nvSpPr>
          <p:cNvPr id="9" name="Text 6"/>
          <p:cNvSpPr/>
          <p:nvPr/>
        </p:nvSpPr>
        <p:spPr>
          <a:xfrm>
            <a:off x="5538430" y="1746766"/>
            <a:ext cx="1254443" cy="795814"/>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Few-Shot (Guided Apprentice)</a:t>
            </a:r>
            <a:endParaRPr lang="en-US" sz="1300" dirty="0"/>
          </a:p>
        </p:txBody>
      </p:sp>
      <p:sp>
        <p:nvSpPr>
          <p:cNvPr id="10" name="Text 7"/>
          <p:cNvSpPr/>
          <p:nvPr/>
        </p:nvSpPr>
        <p:spPr>
          <a:xfrm>
            <a:off x="7131963" y="1746766"/>
            <a:ext cx="1258253" cy="795814"/>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LLM Fine-Tuning (Specialist)</a:t>
            </a:r>
            <a:endParaRPr lang="en-US" sz="1300" dirty="0"/>
          </a:p>
        </p:txBody>
      </p:sp>
      <p:sp>
        <p:nvSpPr>
          <p:cNvPr id="11" name="Shape 8"/>
          <p:cNvSpPr/>
          <p:nvPr/>
        </p:nvSpPr>
        <p:spPr>
          <a:xfrm>
            <a:off x="588050" y="2649617"/>
            <a:ext cx="7967901" cy="1009888"/>
          </a:xfrm>
          <a:prstGeom prst="rect">
            <a:avLst/>
          </a:prstGeom>
          <a:solidFill>
            <a:srgbClr val="000000">
              <a:alpha val="4000"/>
            </a:srgbClr>
          </a:solidFill>
          <a:ln/>
        </p:spPr>
      </p:sp>
      <p:sp>
        <p:nvSpPr>
          <p:cNvPr id="12" name="Text 9"/>
          <p:cNvSpPr/>
          <p:nvPr/>
        </p:nvSpPr>
        <p:spPr>
          <a:xfrm>
            <a:off x="754023" y="2756654"/>
            <a:ext cx="125825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Data Needed</a:t>
            </a:r>
            <a:endParaRPr lang="en-US" sz="1300" dirty="0"/>
          </a:p>
        </p:txBody>
      </p:sp>
      <p:sp>
        <p:nvSpPr>
          <p:cNvPr id="13" name="Text 10"/>
          <p:cNvSpPr/>
          <p:nvPr/>
        </p:nvSpPr>
        <p:spPr>
          <a:xfrm>
            <a:off x="2351365" y="2756654"/>
            <a:ext cx="125444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Structured Prompts/Rules</a:t>
            </a:r>
            <a:endParaRPr lang="en-US" sz="1300" dirty="0"/>
          </a:p>
        </p:txBody>
      </p:sp>
      <p:sp>
        <p:nvSpPr>
          <p:cNvPr id="14" name="Text 11"/>
          <p:cNvSpPr/>
          <p:nvPr/>
        </p:nvSpPr>
        <p:spPr>
          <a:xfrm>
            <a:off x="3944898" y="2756654"/>
            <a:ext cx="1254443" cy="795814"/>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Existing Knowledge Base</a:t>
            </a:r>
            <a:endParaRPr lang="en-US" sz="1300" dirty="0"/>
          </a:p>
        </p:txBody>
      </p:sp>
      <p:sp>
        <p:nvSpPr>
          <p:cNvPr id="15" name="Text 12"/>
          <p:cNvSpPr/>
          <p:nvPr/>
        </p:nvSpPr>
        <p:spPr>
          <a:xfrm>
            <a:off x="5538430" y="2756654"/>
            <a:ext cx="125444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Small set of good examples</a:t>
            </a:r>
            <a:endParaRPr lang="en-US" sz="1300" dirty="0"/>
          </a:p>
        </p:txBody>
      </p:sp>
      <p:sp>
        <p:nvSpPr>
          <p:cNvPr id="16" name="Text 13"/>
          <p:cNvSpPr/>
          <p:nvPr/>
        </p:nvSpPr>
        <p:spPr>
          <a:xfrm>
            <a:off x="7131963" y="2756654"/>
            <a:ext cx="125825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Large, specific dataset</a:t>
            </a:r>
            <a:endParaRPr lang="en-US" sz="1300" dirty="0"/>
          </a:p>
        </p:txBody>
      </p:sp>
      <p:sp>
        <p:nvSpPr>
          <p:cNvPr id="17" name="Shape 14"/>
          <p:cNvSpPr/>
          <p:nvPr/>
        </p:nvSpPr>
        <p:spPr>
          <a:xfrm>
            <a:off x="588050" y="3659505"/>
            <a:ext cx="7967901" cy="744617"/>
          </a:xfrm>
          <a:prstGeom prst="rect">
            <a:avLst/>
          </a:prstGeom>
          <a:solidFill>
            <a:srgbClr val="FFFFFF">
              <a:alpha val="4000"/>
            </a:srgbClr>
          </a:solidFill>
          <a:ln/>
        </p:spPr>
      </p:sp>
      <p:sp>
        <p:nvSpPr>
          <p:cNvPr id="18" name="Text 15"/>
          <p:cNvSpPr/>
          <p:nvPr/>
        </p:nvSpPr>
        <p:spPr>
          <a:xfrm>
            <a:off x="754023" y="3766542"/>
            <a:ext cx="125825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Effort to Implement</a:t>
            </a:r>
            <a:endParaRPr lang="en-US" sz="1300" dirty="0"/>
          </a:p>
        </p:txBody>
      </p:sp>
      <p:sp>
        <p:nvSpPr>
          <p:cNvPr id="19" name="Text 16"/>
          <p:cNvSpPr/>
          <p:nvPr/>
        </p:nvSpPr>
        <p:spPr>
          <a:xfrm>
            <a:off x="2351365" y="3766542"/>
            <a:ext cx="125444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Low</a:t>
            </a:r>
            <a:endParaRPr lang="en-US" sz="1300" dirty="0"/>
          </a:p>
        </p:txBody>
      </p:sp>
      <p:sp>
        <p:nvSpPr>
          <p:cNvPr id="20" name="Text 17"/>
          <p:cNvSpPr/>
          <p:nvPr/>
        </p:nvSpPr>
        <p:spPr>
          <a:xfrm>
            <a:off x="3944898" y="3766542"/>
            <a:ext cx="125444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Medium</a:t>
            </a:r>
            <a:endParaRPr lang="en-US" sz="1300" dirty="0"/>
          </a:p>
        </p:txBody>
      </p:sp>
      <p:sp>
        <p:nvSpPr>
          <p:cNvPr id="21" name="Text 18"/>
          <p:cNvSpPr/>
          <p:nvPr/>
        </p:nvSpPr>
        <p:spPr>
          <a:xfrm>
            <a:off x="5538430" y="3766542"/>
            <a:ext cx="125444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Medium</a:t>
            </a:r>
            <a:endParaRPr lang="en-US" sz="1300" dirty="0"/>
          </a:p>
        </p:txBody>
      </p:sp>
      <p:sp>
        <p:nvSpPr>
          <p:cNvPr id="22" name="Text 19"/>
          <p:cNvSpPr/>
          <p:nvPr/>
        </p:nvSpPr>
        <p:spPr>
          <a:xfrm>
            <a:off x="7131963" y="3766542"/>
            <a:ext cx="125825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High</a:t>
            </a:r>
            <a:endParaRPr lang="en-US" sz="1300" dirty="0"/>
          </a:p>
        </p:txBody>
      </p:sp>
      <p:sp>
        <p:nvSpPr>
          <p:cNvPr id="23" name="Shape 20"/>
          <p:cNvSpPr/>
          <p:nvPr/>
        </p:nvSpPr>
        <p:spPr>
          <a:xfrm>
            <a:off x="588050" y="4404122"/>
            <a:ext cx="7967901" cy="744617"/>
          </a:xfrm>
          <a:prstGeom prst="rect">
            <a:avLst/>
          </a:prstGeom>
          <a:solidFill>
            <a:srgbClr val="000000">
              <a:alpha val="4000"/>
            </a:srgbClr>
          </a:solidFill>
          <a:ln/>
        </p:spPr>
      </p:sp>
      <p:sp>
        <p:nvSpPr>
          <p:cNvPr id="24" name="Text 21"/>
          <p:cNvSpPr/>
          <p:nvPr/>
        </p:nvSpPr>
        <p:spPr>
          <a:xfrm>
            <a:off x="754023" y="4511159"/>
            <a:ext cx="125825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Customization Level</a:t>
            </a:r>
            <a:endParaRPr lang="en-US" sz="1300" dirty="0"/>
          </a:p>
        </p:txBody>
      </p:sp>
      <p:sp>
        <p:nvSpPr>
          <p:cNvPr id="25" name="Text 22"/>
          <p:cNvSpPr/>
          <p:nvPr/>
        </p:nvSpPr>
        <p:spPr>
          <a:xfrm>
            <a:off x="2351365" y="4511159"/>
            <a:ext cx="125444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Low-Medium</a:t>
            </a:r>
            <a:endParaRPr lang="en-US" sz="1300" dirty="0"/>
          </a:p>
        </p:txBody>
      </p:sp>
      <p:sp>
        <p:nvSpPr>
          <p:cNvPr id="26" name="Text 23"/>
          <p:cNvSpPr/>
          <p:nvPr/>
        </p:nvSpPr>
        <p:spPr>
          <a:xfrm>
            <a:off x="3944898" y="4511159"/>
            <a:ext cx="125444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Medium</a:t>
            </a:r>
            <a:endParaRPr lang="en-US" sz="1300" dirty="0"/>
          </a:p>
        </p:txBody>
      </p:sp>
      <p:sp>
        <p:nvSpPr>
          <p:cNvPr id="27" name="Text 24"/>
          <p:cNvSpPr/>
          <p:nvPr/>
        </p:nvSpPr>
        <p:spPr>
          <a:xfrm>
            <a:off x="5538430" y="4511159"/>
            <a:ext cx="125444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Medium-High</a:t>
            </a:r>
            <a:endParaRPr lang="en-US" sz="1300" dirty="0"/>
          </a:p>
        </p:txBody>
      </p:sp>
      <p:sp>
        <p:nvSpPr>
          <p:cNvPr id="28" name="Text 25"/>
          <p:cNvSpPr/>
          <p:nvPr/>
        </p:nvSpPr>
        <p:spPr>
          <a:xfrm>
            <a:off x="7131963" y="4511159"/>
            <a:ext cx="125825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Very High</a:t>
            </a:r>
            <a:endParaRPr lang="en-US" sz="1300" dirty="0"/>
          </a:p>
        </p:txBody>
      </p:sp>
      <p:sp>
        <p:nvSpPr>
          <p:cNvPr id="29" name="Shape 26"/>
          <p:cNvSpPr/>
          <p:nvPr/>
        </p:nvSpPr>
        <p:spPr>
          <a:xfrm>
            <a:off x="588050" y="5148739"/>
            <a:ext cx="7967901" cy="744617"/>
          </a:xfrm>
          <a:prstGeom prst="rect">
            <a:avLst/>
          </a:prstGeom>
          <a:solidFill>
            <a:srgbClr val="FFFFFF">
              <a:alpha val="4000"/>
            </a:srgbClr>
          </a:solidFill>
          <a:ln/>
        </p:spPr>
      </p:sp>
      <p:sp>
        <p:nvSpPr>
          <p:cNvPr id="30" name="Text 27"/>
          <p:cNvSpPr/>
          <p:nvPr/>
        </p:nvSpPr>
        <p:spPr>
          <a:xfrm>
            <a:off x="754023" y="5255776"/>
            <a:ext cx="125825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Output Relevance</a:t>
            </a:r>
            <a:endParaRPr lang="en-US" sz="1300" dirty="0"/>
          </a:p>
        </p:txBody>
      </p:sp>
      <p:sp>
        <p:nvSpPr>
          <p:cNvPr id="31" name="Text 28"/>
          <p:cNvSpPr/>
          <p:nvPr/>
        </p:nvSpPr>
        <p:spPr>
          <a:xfrm>
            <a:off x="2351365" y="5255776"/>
            <a:ext cx="125444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General, but consistent</a:t>
            </a:r>
            <a:endParaRPr lang="en-US" sz="1300" dirty="0"/>
          </a:p>
        </p:txBody>
      </p:sp>
      <p:sp>
        <p:nvSpPr>
          <p:cNvPr id="32" name="Text 29"/>
          <p:cNvSpPr/>
          <p:nvPr/>
        </p:nvSpPr>
        <p:spPr>
          <a:xfrm>
            <a:off x="3944898" y="5255776"/>
            <a:ext cx="125444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Context-Aware</a:t>
            </a:r>
            <a:endParaRPr lang="en-US" sz="1300" dirty="0"/>
          </a:p>
        </p:txBody>
      </p:sp>
      <p:sp>
        <p:nvSpPr>
          <p:cNvPr id="33" name="Text 30"/>
          <p:cNvSpPr/>
          <p:nvPr/>
        </p:nvSpPr>
        <p:spPr>
          <a:xfrm>
            <a:off x="5538430" y="5255776"/>
            <a:ext cx="125444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Specifically Styled</a:t>
            </a:r>
            <a:endParaRPr lang="en-US" sz="1300" dirty="0"/>
          </a:p>
        </p:txBody>
      </p:sp>
      <p:sp>
        <p:nvSpPr>
          <p:cNvPr id="34" name="Text 31"/>
          <p:cNvSpPr/>
          <p:nvPr/>
        </p:nvSpPr>
        <p:spPr>
          <a:xfrm>
            <a:off x="7131963" y="5255776"/>
            <a:ext cx="125825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Highly Tailored &amp; Precise</a:t>
            </a:r>
            <a:endParaRPr lang="en-US" sz="1300" dirty="0"/>
          </a:p>
        </p:txBody>
      </p:sp>
      <p:sp>
        <p:nvSpPr>
          <p:cNvPr id="35" name="Shape 32"/>
          <p:cNvSpPr/>
          <p:nvPr/>
        </p:nvSpPr>
        <p:spPr>
          <a:xfrm>
            <a:off x="588050" y="5893356"/>
            <a:ext cx="7967901" cy="744617"/>
          </a:xfrm>
          <a:prstGeom prst="rect">
            <a:avLst/>
          </a:prstGeom>
          <a:solidFill>
            <a:srgbClr val="000000">
              <a:alpha val="4000"/>
            </a:srgbClr>
          </a:solidFill>
          <a:ln/>
        </p:spPr>
      </p:sp>
      <p:sp>
        <p:nvSpPr>
          <p:cNvPr id="36" name="Text 33"/>
          <p:cNvSpPr/>
          <p:nvPr/>
        </p:nvSpPr>
        <p:spPr>
          <a:xfrm>
            <a:off x="754023" y="6000393"/>
            <a:ext cx="125825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Time to Value</a:t>
            </a:r>
            <a:endParaRPr lang="en-US" sz="1300" dirty="0"/>
          </a:p>
        </p:txBody>
      </p:sp>
      <p:sp>
        <p:nvSpPr>
          <p:cNvPr id="37" name="Text 34"/>
          <p:cNvSpPr/>
          <p:nvPr/>
        </p:nvSpPr>
        <p:spPr>
          <a:xfrm>
            <a:off x="2351365" y="6000393"/>
            <a:ext cx="125444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Immediate</a:t>
            </a:r>
            <a:endParaRPr lang="en-US" sz="1300" dirty="0"/>
          </a:p>
        </p:txBody>
      </p:sp>
      <p:sp>
        <p:nvSpPr>
          <p:cNvPr id="38" name="Text 35"/>
          <p:cNvSpPr/>
          <p:nvPr/>
        </p:nvSpPr>
        <p:spPr>
          <a:xfrm>
            <a:off x="3944898" y="6000393"/>
            <a:ext cx="125444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Quick (if K.B. exists)</a:t>
            </a:r>
            <a:endParaRPr lang="en-US" sz="1300" dirty="0"/>
          </a:p>
        </p:txBody>
      </p:sp>
      <p:sp>
        <p:nvSpPr>
          <p:cNvPr id="39" name="Text 36"/>
          <p:cNvSpPr/>
          <p:nvPr/>
        </p:nvSpPr>
        <p:spPr>
          <a:xfrm>
            <a:off x="5538430" y="6000393"/>
            <a:ext cx="125444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Relatively Quick</a:t>
            </a:r>
            <a:endParaRPr lang="en-US" sz="1300" dirty="0"/>
          </a:p>
        </p:txBody>
      </p:sp>
      <p:sp>
        <p:nvSpPr>
          <p:cNvPr id="40" name="Text 37"/>
          <p:cNvSpPr/>
          <p:nvPr/>
        </p:nvSpPr>
        <p:spPr>
          <a:xfrm>
            <a:off x="7131963" y="6000393"/>
            <a:ext cx="125825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Longer Term</a:t>
            </a:r>
            <a:endParaRPr lang="en-US" sz="1300" dirty="0"/>
          </a:p>
        </p:txBody>
      </p:sp>
      <p:sp>
        <p:nvSpPr>
          <p:cNvPr id="41" name="Shape 38"/>
          <p:cNvSpPr/>
          <p:nvPr/>
        </p:nvSpPr>
        <p:spPr>
          <a:xfrm>
            <a:off x="588050" y="6637973"/>
            <a:ext cx="7967901" cy="744617"/>
          </a:xfrm>
          <a:prstGeom prst="rect">
            <a:avLst/>
          </a:prstGeom>
          <a:solidFill>
            <a:srgbClr val="FFFFFF">
              <a:alpha val="4000"/>
            </a:srgbClr>
          </a:solidFill>
          <a:ln/>
        </p:spPr>
      </p:sp>
      <p:sp>
        <p:nvSpPr>
          <p:cNvPr id="42" name="Text 39"/>
          <p:cNvSpPr/>
          <p:nvPr/>
        </p:nvSpPr>
        <p:spPr>
          <a:xfrm>
            <a:off x="754023" y="6745010"/>
            <a:ext cx="125825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Our Focus</a:t>
            </a:r>
            <a:endParaRPr lang="en-US" sz="1300" dirty="0"/>
          </a:p>
        </p:txBody>
      </p:sp>
      <p:sp>
        <p:nvSpPr>
          <p:cNvPr id="43" name="Text 40"/>
          <p:cNvSpPr/>
          <p:nvPr/>
        </p:nvSpPr>
        <p:spPr>
          <a:xfrm>
            <a:off x="2351365" y="6745010"/>
            <a:ext cx="125444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Baseline Exploration</a:t>
            </a:r>
            <a:endParaRPr lang="en-US" sz="1300" dirty="0"/>
          </a:p>
        </p:txBody>
      </p:sp>
      <p:sp>
        <p:nvSpPr>
          <p:cNvPr id="44" name="Text 41"/>
          <p:cNvSpPr/>
          <p:nvPr/>
        </p:nvSpPr>
        <p:spPr>
          <a:xfrm>
            <a:off x="3944898" y="6745010"/>
            <a:ext cx="1254443" cy="530543"/>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Potential Enhancement</a:t>
            </a:r>
            <a:endParaRPr lang="en-US" sz="1300" dirty="0"/>
          </a:p>
        </p:txBody>
      </p:sp>
      <p:sp>
        <p:nvSpPr>
          <p:cNvPr id="45" name="Text 42"/>
          <p:cNvSpPr/>
          <p:nvPr/>
        </p:nvSpPr>
        <p:spPr>
          <a:xfrm>
            <a:off x="5538430" y="6745010"/>
            <a:ext cx="1254443" cy="265271"/>
          </a:xfrm>
          <a:prstGeom prst="rect">
            <a:avLst/>
          </a:prstGeom>
          <a:noFill/>
          <a:ln/>
        </p:spPr>
        <p:txBody>
          <a:bodyPr wrap="none" lIns="0" tIns="0" rIns="0" bIns="0" rtlCol="0" anchor="t"/>
          <a:lstStyle/>
          <a:p>
            <a:pPr marL="0" indent="0" algn="l">
              <a:lnSpc>
                <a:spcPts val="2050"/>
              </a:lnSpc>
              <a:buNone/>
            </a:pPr>
            <a:r>
              <a:rPr lang="en-US" sz="1300" b="1" dirty="0">
                <a:solidFill>
                  <a:srgbClr val="272525"/>
                </a:solidFill>
                <a:latin typeface="Inter" pitchFamily="34" charset="0"/>
                <a:ea typeface="Inter" pitchFamily="34" charset="-122"/>
                <a:cs typeface="Inter" pitchFamily="34" charset="-120"/>
              </a:rPr>
              <a:t>MVP</a:t>
            </a:r>
            <a:endParaRPr lang="en-US" sz="1300" dirty="0"/>
          </a:p>
        </p:txBody>
      </p:sp>
      <p:sp>
        <p:nvSpPr>
          <p:cNvPr id="46" name="Text 43"/>
          <p:cNvSpPr/>
          <p:nvPr/>
        </p:nvSpPr>
        <p:spPr>
          <a:xfrm>
            <a:off x="7131963" y="6745010"/>
            <a:ext cx="1258253" cy="265271"/>
          </a:xfrm>
          <a:prstGeom prst="rect">
            <a:avLst/>
          </a:prstGeom>
          <a:noFill/>
          <a:ln/>
        </p:spPr>
        <p:txBody>
          <a:bodyPr wrap="non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Post-MVP</a:t>
            </a:r>
            <a:endParaRPr lang="en-US" sz="13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076"/>
          </a:xfrm>
          <a:prstGeom prst="rect">
            <a:avLst/>
          </a:prstGeom>
        </p:spPr>
      </p:pic>
      <p:sp>
        <p:nvSpPr>
          <p:cNvPr id="3" name="Text 0"/>
          <p:cNvSpPr/>
          <p:nvPr/>
        </p:nvSpPr>
        <p:spPr>
          <a:xfrm>
            <a:off x="666155" y="523399"/>
            <a:ext cx="7140654" cy="624602"/>
          </a:xfrm>
          <a:prstGeom prst="rect">
            <a:avLst/>
          </a:prstGeom>
          <a:noFill/>
          <a:ln/>
        </p:spPr>
        <p:txBody>
          <a:bodyPr wrap="none" lIns="0" tIns="0" rIns="0" bIns="0" rtlCol="0" anchor="t"/>
          <a:lstStyle/>
          <a:p>
            <a:pPr marL="0" indent="0" algn="l">
              <a:lnSpc>
                <a:spcPts val="4900"/>
              </a:lnSpc>
              <a:buNone/>
            </a:pPr>
            <a:r>
              <a:rPr lang="en-US" sz="3900" b="1" dirty="0">
                <a:solidFill>
                  <a:srgbClr val="000000"/>
                </a:solidFill>
                <a:latin typeface="Petrona Bold" pitchFamily="34" charset="0"/>
                <a:ea typeface="Petrona Bold" pitchFamily="34" charset="-122"/>
                <a:cs typeface="Petrona Bold" pitchFamily="34" charset="-120"/>
              </a:rPr>
              <a:t>Our Strategic Phased Approach</a:t>
            </a:r>
            <a:endParaRPr lang="en-US" sz="3900" dirty="0"/>
          </a:p>
        </p:txBody>
      </p:sp>
      <p:pic>
        <p:nvPicPr>
          <p:cNvPr id="4" name="Image 1" descr="preencoded.png"/>
          <p:cNvPicPr>
            <a:picLocks noChangeAspect="1"/>
          </p:cNvPicPr>
          <p:nvPr/>
        </p:nvPicPr>
        <p:blipFill>
          <a:blip r:embed="rId4"/>
          <a:stretch>
            <a:fillRect/>
          </a:stretch>
        </p:blipFill>
        <p:spPr>
          <a:xfrm>
            <a:off x="666155" y="1433512"/>
            <a:ext cx="951667" cy="1720572"/>
          </a:xfrm>
          <a:prstGeom prst="rect">
            <a:avLst/>
          </a:prstGeom>
        </p:spPr>
      </p:pic>
      <p:sp>
        <p:nvSpPr>
          <p:cNvPr id="5" name="Text 1"/>
          <p:cNvSpPr/>
          <p:nvPr/>
        </p:nvSpPr>
        <p:spPr>
          <a:xfrm>
            <a:off x="1903333" y="1623774"/>
            <a:ext cx="2878574" cy="312182"/>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MVP: Few-Shot Examples</a:t>
            </a:r>
            <a:endParaRPr lang="en-US" sz="1950" dirty="0"/>
          </a:p>
        </p:txBody>
      </p:sp>
      <p:sp>
        <p:nvSpPr>
          <p:cNvPr id="6" name="Text 2"/>
          <p:cNvSpPr/>
          <p:nvPr/>
        </p:nvSpPr>
        <p:spPr>
          <a:xfrm>
            <a:off x="1903333" y="2050137"/>
            <a:ext cx="6574512" cy="913686"/>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Quickly achieve relevant, higher-quality test scenarios by guiding the AI with our best examples. Demonstrates value with manageable investment.</a:t>
            </a:r>
            <a:endParaRPr lang="en-US" sz="1450" dirty="0"/>
          </a:p>
        </p:txBody>
      </p:sp>
      <p:pic>
        <p:nvPicPr>
          <p:cNvPr id="7" name="Image 2" descr="preencoded.png"/>
          <p:cNvPicPr>
            <a:picLocks noChangeAspect="1"/>
          </p:cNvPicPr>
          <p:nvPr/>
        </p:nvPicPr>
        <p:blipFill>
          <a:blip r:embed="rId5"/>
          <a:stretch>
            <a:fillRect/>
          </a:stretch>
        </p:blipFill>
        <p:spPr>
          <a:xfrm>
            <a:off x="666155" y="3154085"/>
            <a:ext cx="951667" cy="1416010"/>
          </a:xfrm>
          <a:prstGeom prst="rect">
            <a:avLst/>
          </a:prstGeom>
        </p:spPr>
      </p:pic>
      <p:sp>
        <p:nvSpPr>
          <p:cNvPr id="8" name="Text 3"/>
          <p:cNvSpPr/>
          <p:nvPr/>
        </p:nvSpPr>
        <p:spPr>
          <a:xfrm>
            <a:off x="1903333" y="3344347"/>
            <a:ext cx="2498288" cy="312182"/>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Learning &amp; Iteration</a:t>
            </a:r>
            <a:endParaRPr lang="en-US" sz="1950" dirty="0"/>
          </a:p>
        </p:txBody>
      </p:sp>
      <p:sp>
        <p:nvSpPr>
          <p:cNvPr id="9" name="Text 4"/>
          <p:cNvSpPr/>
          <p:nvPr/>
        </p:nvSpPr>
        <p:spPr>
          <a:xfrm>
            <a:off x="1903333" y="3770709"/>
            <a:ext cx="6574512" cy="609124"/>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Gather data on performance, refine our approach, and collect more examples to improve quality.</a:t>
            </a:r>
            <a:endParaRPr lang="en-US" sz="1450" dirty="0"/>
          </a:p>
        </p:txBody>
      </p:sp>
      <p:pic>
        <p:nvPicPr>
          <p:cNvPr id="10" name="Image 3" descr="preencoded.png"/>
          <p:cNvPicPr>
            <a:picLocks noChangeAspect="1"/>
          </p:cNvPicPr>
          <p:nvPr/>
        </p:nvPicPr>
        <p:blipFill>
          <a:blip r:embed="rId6"/>
          <a:stretch>
            <a:fillRect/>
          </a:stretch>
        </p:blipFill>
        <p:spPr>
          <a:xfrm>
            <a:off x="666155" y="4570095"/>
            <a:ext cx="951667" cy="1720572"/>
          </a:xfrm>
          <a:prstGeom prst="rect">
            <a:avLst/>
          </a:prstGeom>
        </p:spPr>
      </p:pic>
      <p:sp>
        <p:nvSpPr>
          <p:cNvPr id="11" name="Text 5"/>
          <p:cNvSpPr/>
          <p:nvPr/>
        </p:nvSpPr>
        <p:spPr>
          <a:xfrm>
            <a:off x="1903333" y="4760357"/>
            <a:ext cx="3235523" cy="312182"/>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Post-MVP: LLM Fine-Tuning</a:t>
            </a:r>
            <a:endParaRPr lang="en-US" sz="1950" dirty="0"/>
          </a:p>
        </p:txBody>
      </p:sp>
      <p:sp>
        <p:nvSpPr>
          <p:cNvPr id="12" name="Text 6"/>
          <p:cNvSpPr/>
          <p:nvPr/>
        </p:nvSpPr>
        <p:spPr>
          <a:xfrm>
            <a:off x="1903333" y="5186720"/>
            <a:ext cx="6574512" cy="913686"/>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Build a deeply specialized "in-house expert" as we gather more data. Provides highest accuracy and scenarios perfectly aligned with our unique needs.</a:t>
            </a:r>
            <a:endParaRPr lang="en-US" sz="1450" dirty="0"/>
          </a:p>
        </p:txBody>
      </p:sp>
      <p:pic>
        <p:nvPicPr>
          <p:cNvPr id="13" name="Image 4" descr="preencoded.png"/>
          <p:cNvPicPr>
            <a:picLocks noChangeAspect="1"/>
          </p:cNvPicPr>
          <p:nvPr/>
        </p:nvPicPr>
        <p:blipFill>
          <a:blip r:embed="rId7"/>
          <a:stretch>
            <a:fillRect/>
          </a:stretch>
        </p:blipFill>
        <p:spPr>
          <a:xfrm>
            <a:off x="666155" y="6290667"/>
            <a:ext cx="951667" cy="1416010"/>
          </a:xfrm>
          <a:prstGeom prst="rect">
            <a:avLst/>
          </a:prstGeom>
        </p:spPr>
      </p:pic>
      <p:sp>
        <p:nvSpPr>
          <p:cNvPr id="14" name="Text 7"/>
          <p:cNvSpPr/>
          <p:nvPr/>
        </p:nvSpPr>
        <p:spPr>
          <a:xfrm>
            <a:off x="1903333" y="6480929"/>
            <a:ext cx="2498288" cy="312182"/>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Long-Term Impact</a:t>
            </a:r>
            <a:endParaRPr lang="en-US" sz="1950" dirty="0"/>
          </a:p>
        </p:txBody>
      </p:sp>
      <p:sp>
        <p:nvSpPr>
          <p:cNvPr id="15" name="Text 8"/>
          <p:cNvSpPr/>
          <p:nvPr/>
        </p:nvSpPr>
        <p:spPr>
          <a:xfrm>
            <a:off x="1903333" y="6907292"/>
            <a:ext cx="6574512" cy="609124"/>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Maximize efficiency and quality with a fully optimized AI system tailored to our specific requirements.</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643063"/>
            <a:ext cx="10863858"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Why "Few-Shot Examples" for Our MVP?</a:t>
            </a:r>
            <a:endParaRPr lang="en-US" sz="4650" dirty="0"/>
          </a:p>
        </p:txBody>
      </p:sp>
      <p:sp>
        <p:nvSpPr>
          <p:cNvPr id="3" name="Text 1"/>
          <p:cNvSpPr/>
          <p:nvPr/>
        </p:nvSpPr>
        <p:spPr>
          <a:xfrm>
            <a:off x="793790" y="2954298"/>
            <a:ext cx="4696063"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Petrona Bold" pitchFamily="34" charset="0"/>
                <a:ea typeface="Petrona Bold" pitchFamily="34" charset="-122"/>
                <a:cs typeface="Petrona Bold" pitchFamily="34" charset="-120"/>
              </a:rPr>
              <a:t>Advantages vs. Zero-Shot Learning</a:t>
            </a:r>
            <a:endParaRPr lang="en-US" sz="2300" dirty="0"/>
          </a:p>
        </p:txBody>
      </p:sp>
      <p:sp>
        <p:nvSpPr>
          <p:cNvPr id="4" name="Text 2"/>
          <p:cNvSpPr/>
          <p:nvPr/>
        </p:nvSpPr>
        <p:spPr>
          <a:xfrm>
            <a:off x="793790" y="3553182"/>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Superior output quality &amp; specificity by learning our specific style</a:t>
            </a:r>
            <a:endParaRPr lang="en-US" sz="1750" dirty="0"/>
          </a:p>
        </p:txBody>
      </p:sp>
      <p:sp>
        <p:nvSpPr>
          <p:cNvPr id="5" name="Text 3"/>
          <p:cNvSpPr/>
          <p:nvPr/>
        </p:nvSpPr>
        <p:spPr>
          <a:xfrm>
            <a:off x="793790" y="435828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More intuitive &amp; direct guidance through examples</a:t>
            </a:r>
            <a:endParaRPr lang="en-US" sz="1750" dirty="0"/>
          </a:p>
        </p:txBody>
      </p:sp>
      <p:sp>
        <p:nvSpPr>
          <p:cNvPr id="6" name="Text 4"/>
          <p:cNvSpPr/>
          <p:nvPr/>
        </p:nvSpPr>
        <p:spPr>
          <a:xfrm>
            <a:off x="793790" y="4800481"/>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Reduced ambiguity &amp; quicker learning with concrete examples</a:t>
            </a:r>
            <a:endParaRPr lang="en-US" sz="1750" dirty="0"/>
          </a:p>
        </p:txBody>
      </p:sp>
      <p:sp>
        <p:nvSpPr>
          <p:cNvPr id="7" name="Text 5"/>
          <p:cNvSpPr/>
          <p:nvPr/>
        </p:nvSpPr>
        <p:spPr>
          <a:xfrm>
            <a:off x="7599521" y="2954298"/>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Petrona Bold" pitchFamily="34" charset="0"/>
                <a:ea typeface="Petrona Bold" pitchFamily="34" charset="-122"/>
                <a:cs typeface="Petrona Bold" pitchFamily="34" charset="-120"/>
              </a:rPr>
              <a:t>Advantages vs. RAG</a:t>
            </a:r>
            <a:endParaRPr lang="en-US" sz="2300" dirty="0"/>
          </a:p>
        </p:txBody>
      </p:sp>
      <p:sp>
        <p:nvSpPr>
          <p:cNvPr id="8" name="Text 6"/>
          <p:cNvSpPr/>
          <p:nvPr/>
        </p:nvSpPr>
        <p:spPr>
          <a:xfrm>
            <a:off x="7599521" y="355318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Lower initial infrastructure &amp; setup overhead</a:t>
            </a:r>
            <a:endParaRPr lang="en-US" sz="1750" dirty="0"/>
          </a:p>
        </p:txBody>
      </p:sp>
      <p:sp>
        <p:nvSpPr>
          <p:cNvPr id="9" name="Text 7"/>
          <p:cNvSpPr/>
          <p:nvPr/>
        </p:nvSpPr>
        <p:spPr>
          <a:xfrm>
            <a:off x="7599521" y="399538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Simpler implementation &amp; faster time-to-value</a:t>
            </a:r>
            <a:endParaRPr lang="en-US" sz="1750" dirty="0"/>
          </a:p>
        </p:txBody>
      </p:sp>
      <p:sp>
        <p:nvSpPr>
          <p:cNvPr id="10" name="Text 8"/>
          <p:cNvSpPr/>
          <p:nvPr/>
        </p:nvSpPr>
        <p:spPr>
          <a:xfrm>
            <a:off x="7599521" y="443757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More controlled &amp; potentially lower prompt costs for MVP</a:t>
            </a:r>
            <a:endParaRPr lang="en-US" sz="1750" dirty="0"/>
          </a:p>
        </p:txBody>
      </p:sp>
      <p:sp>
        <p:nvSpPr>
          <p:cNvPr id="11" name="Text 9"/>
          <p:cNvSpPr/>
          <p:nvPr/>
        </p:nvSpPr>
        <p:spPr>
          <a:xfrm>
            <a:off x="793790" y="5860733"/>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Few-Shot offers the best balance of quality, speed, and resource efficiency to rapidly demonstrate value. It allows us to start smart and build momentum while preparing for more advanced implementations.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68906" y="605195"/>
            <a:ext cx="7411403" cy="720923"/>
          </a:xfrm>
          <a:prstGeom prst="rect">
            <a:avLst/>
          </a:prstGeom>
          <a:noFill/>
          <a:ln/>
        </p:spPr>
        <p:txBody>
          <a:bodyPr wrap="none" lIns="0" tIns="0" rIns="0" bIns="0" rtlCol="0" anchor="t"/>
          <a:lstStyle/>
          <a:p>
            <a:pPr marL="0" indent="0" algn="l">
              <a:lnSpc>
                <a:spcPts val="5650"/>
              </a:lnSpc>
              <a:buNone/>
            </a:pPr>
            <a:r>
              <a:rPr lang="en-US" sz="4500" b="1" dirty="0">
                <a:solidFill>
                  <a:srgbClr val="000000"/>
                </a:solidFill>
                <a:latin typeface="Petrona Bold" pitchFamily="34" charset="0"/>
                <a:ea typeface="Petrona Bold" pitchFamily="34" charset="-122"/>
                <a:cs typeface="Petrona Bold" pitchFamily="34" charset="-120"/>
              </a:rPr>
              <a:t>Understanding Fine-Tuning</a:t>
            </a:r>
            <a:endParaRPr lang="en-US" sz="4500" dirty="0"/>
          </a:p>
        </p:txBody>
      </p:sp>
      <p:pic>
        <p:nvPicPr>
          <p:cNvPr id="3" name="Image 0" descr="preencoded.png"/>
          <p:cNvPicPr>
            <a:picLocks noChangeAspect="1"/>
          </p:cNvPicPr>
          <p:nvPr/>
        </p:nvPicPr>
        <p:blipFill>
          <a:blip r:embed="rId3"/>
          <a:stretch>
            <a:fillRect/>
          </a:stretch>
        </p:blipFill>
        <p:spPr>
          <a:xfrm>
            <a:off x="2961799" y="1765459"/>
            <a:ext cx="2160270" cy="1283018"/>
          </a:xfrm>
          <a:prstGeom prst="rect">
            <a:avLst/>
          </a:prstGeom>
        </p:spPr>
      </p:pic>
      <p:pic>
        <p:nvPicPr>
          <p:cNvPr id="4" name="Image 1" descr="preencoded.png"/>
          <p:cNvPicPr>
            <a:picLocks noChangeAspect="1"/>
          </p:cNvPicPr>
          <p:nvPr/>
        </p:nvPicPr>
        <p:blipFill>
          <a:blip r:embed="rId4"/>
          <a:stretch>
            <a:fillRect/>
          </a:stretch>
        </p:blipFill>
        <p:spPr>
          <a:xfrm>
            <a:off x="3887510" y="2373273"/>
            <a:ext cx="308848" cy="386120"/>
          </a:xfrm>
          <a:prstGeom prst="rect">
            <a:avLst/>
          </a:prstGeom>
        </p:spPr>
      </p:pic>
      <p:sp>
        <p:nvSpPr>
          <p:cNvPr id="5" name="Text 1"/>
          <p:cNvSpPr/>
          <p:nvPr/>
        </p:nvSpPr>
        <p:spPr>
          <a:xfrm>
            <a:off x="5341739" y="1985129"/>
            <a:ext cx="2892028" cy="360402"/>
          </a:xfrm>
          <a:prstGeom prst="rect">
            <a:avLst/>
          </a:prstGeom>
          <a:noFill/>
          <a:ln/>
        </p:spPr>
        <p:txBody>
          <a:bodyPr wrap="none" lIns="0" tIns="0" rIns="0" bIns="0" rtlCol="0" anchor="t"/>
          <a:lstStyle/>
          <a:p>
            <a:pPr marL="0" indent="0" algn="l">
              <a:lnSpc>
                <a:spcPts val="2800"/>
              </a:lnSpc>
              <a:buNone/>
            </a:pPr>
            <a:r>
              <a:rPr lang="en-US" sz="2250" b="1" dirty="0">
                <a:solidFill>
                  <a:srgbClr val="272525"/>
                </a:solidFill>
                <a:latin typeface="Petrona Bold" pitchFamily="34" charset="0"/>
                <a:ea typeface="Petrona Bold" pitchFamily="34" charset="-122"/>
                <a:cs typeface="Petrona Bold" pitchFamily="34" charset="-120"/>
              </a:rPr>
              <a:t>Customized AI "Brain"</a:t>
            </a:r>
            <a:endParaRPr lang="en-US" sz="2250" dirty="0"/>
          </a:p>
        </p:txBody>
      </p:sp>
      <p:sp>
        <p:nvSpPr>
          <p:cNvPr id="6" name="Text 2"/>
          <p:cNvSpPr/>
          <p:nvPr/>
        </p:nvSpPr>
        <p:spPr>
          <a:xfrm>
            <a:off x="5341739" y="2477333"/>
            <a:ext cx="3273504" cy="351472"/>
          </a:xfrm>
          <a:prstGeom prst="rect">
            <a:avLst/>
          </a:prstGeom>
          <a:noFill/>
          <a:ln/>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Specialized for our exact needs</a:t>
            </a:r>
            <a:endParaRPr lang="en-US" sz="1700" dirty="0"/>
          </a:p>
        </p:txBody>
      </p:sp>
      <p:sp>
        <p:nvSpPr>
          <p:cNvPr id="7" name="Shape 3"/>
          <p:cNvSpPr/>
          <p:nvPr/>
        </p:nvSpPr>
        <p:spPr>
          <a:xfrm>
            <a:off x="5176957" y="3060621"/>
            <a:ext cx="8629650" cy="15240"/>
          </a:xfrm>
          <a:prstGeom prst="roundRect">
            <a:avLst>
              <a:gd name="adj" fmla="val 605496"/>
            </a:avLst>
          </a:prstGeom>
          <a:solidFill>
            <a:srgbClr val="B2D4E5"/>
          </a:solidFill>
          <a:ln/>
        </p:spPr>
      </p:sp>
      <p:pic>
        <p:nvPicPr>
          <p:cNvPr id="8" name="Image 2" descr="preencoded.png"/>
          <p:cNvPicPr>
            <a:picLocks noChangeAspect="1"/>
          </p:cNvPicPr>
          <p:nvPr/>
        </p:nvPicPr>
        <p:blipFill>
          <a:blip r:embed="rId5"/>
          <a:stretch>
            <a:fillRect/>
          </a:stretch>
        </p:blipFill>
        <p:spPr>
          <a:xfrm>
            <a:off x="1881664" y="3103364"/>
            <a:ext cx="4320540" cy="1283018"/>
          </a:xfrm>
          <a:prstGeom prst="rect">
            <a:avLst/>
          </a:prstGeom>
        </p:spPr>
      </p:pic>
      <p:pic>
        <p:nvPicPr>
          <p:cNvPr id="9" name="Image 3" descr="preencoded.png"/>
          <p:cNvPicPr>
            <a:picLocks noChangeAspect="1"/>
          </p:cNvPicPr>
          <p:nvPr/>
        </p:nvPicPr>
        <p:blipFill>
          <a:blip r:embed="rId6"/>
          <a:stretch>
            <a:fillRect/>
          </a:stretch>
        </p:blipFill>
        <p:spPr>
          <a:xfrm>
            <a:off x="3887391" y="3551753"/>
            <a:ext cx="308848" cy="386120"/>
          </a:xfrm>
          <a:prstGeom prst="rect">
            <a:avLst/>
          </a:prstGeom>
        </p:spPr>
      </p:pic>
      <p:sp>
        <p:nvSpPr>
          <p:cNvPr id="10" name="Text 4"/>
          <p:cNvSpPr/>
          <p:nvPr/>
        </p:nvSpPr>
        <p:spPr>
          <a:xfrm>
            <a:off x="6421874" y="3323034"/>
            <a:ext cx="2883575" cy="360402"/>
          </a:xfrm>
          <a:prstGeom prst="rect">
            <a:avLst/>
          </a:prstGeom>
          <a:noFill/>
          <a:ln/>
        </p:spPr>
        <p:txBody>
          <a:bodyPr wrap="none" lIns="0" tIns="0" rIns="0" bIns="0" rtlCol="0" anchor="t"/>
          <a:lstStyle/>
          <a:p>
            <a:pPr marL="0" indent="0" algn="l">
              <a:lnSpc>
                <a:spcPts val="2800"/>
              </a:lnSpc>
              <a:buNone/>
            </a:pPr>
            <a:r>
              <a:rPr lang="en-US" sz="2250" b="1" dirty="0">
                <a:solidFill>
                  <a:srgbClr val="272525"/>
                </a:solidFill>
                <a:latin typeface="Petrona Bold" pitchFamily="34" charset="0"/>
                <a:ea typeface="Petrona Bold" pitchFamily="34" charset="-122"/>
                <a:cs typeface="Petrona Bold" pitchFamily="34" charset="-120"/>
              </a:rPr>
              <a:t>Adjusted "Weights"</a:t>
            </a:r>
            <a:endParaRPr lang="en-US" sz="2250" dirty="0"/>
          </a:p>
        </p:txBody>
      </p:sp>
      <p:sp>
        <p:nvSpPr>
          <p:cNvPr id="11" name="Text 5"/>
          <p:cNvSpPr/>
          <p:nvPr/>
        </p:nvSpPr>
        <p:spPr>
          <a:xfrm>
            <a:off x="6421874" y="3815239"/>
            <a:ext cx="4240530" cy="351472"/>
          </a:xfrm>
          <a:prstGeom prst="rect">
            <a:avLst/>
          </a:prstGeom>
          <a:noFill/>
          <a:ln/>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Millions of tiny "knobs" tuned to our data</a:t>
            </a:r>
            <a:endParaRPr lang="en-US" sz="1700" dirty="0"/>
          </a:p>
        </p:txBody>
      </p:sp>
      <p:sp>
        <p:nvSpPr>
          <p:cNvPr id="12" name="Shape 6"/>
          <p:cNvSpPr/>
          <p:nvPr/>
        </p:nvSpPr>
        <p:spPr>
          <a:xfrm>
            <a:off x="6257092" y="4398526"/>
            <a:ext cx="7549515" cy="15240"/>
          </a:xfrm>
          <a:prstGeom prst="roundRect">
            <a:avLst>
              <a:gd name="adj" fmla="val 605496"/>
            </a:avLst>
          </a:prstGeom>
          <a:solidFill>
            <a:srgbClr val="B2D4E5"/>
          </a:solidFill>
          <a:ln/>
        </p:spPr>
      </p:sp>
      <p:pic>
        <p:nvPicPr>
          <p:cNvPr id="13" name="Image 4" descr="preencoded.png"/>
          <p:cNvPicPr>
            <a:picLocks noChangeAspect="1"/>
          </p:cNvPicPr>
          <p:nvPr/>
        </p:nvPicPr>
        <p:blipFill>
          <a:blip r:embed="rId7"/>
          <a:stretch>
            <a:fillRect/>
          </a:stretch>
        </p:blipFill>
        <p:spPr>
          <a:xfrm>
            <a:off x="801529" y="4441269"/>
            <a:ext cx="6480810" cy="1283018"/>
          </a:xfrm>
          <a:prstGeom prst="rect">
            <a:avLst/>
          </a:prstGeom>
        </p:spPr>
      </p:pic>
      <p:pic>
        <p:nvPicPr>
          <p:cNvPr id="14" name="Image 5" descr="preencoded.png"/>
          <p:cNvPicPr>
            <a:picLocks noChangeAspect="1"/>
          </p:cNvPicPr>
          <p:nvPr/>
        </p:nvPicPr>
        <p:blipFill>
          <a:blip r:embed="rId8"/>
          <a:stretch>
            <a:fillRect/>
          </a:stretch>
        </p:blipFill>
        <p:spPr>
          <a:xfrm>
            <a:off x="3887391" y="4889659"/>
            <a:ext cx="308848" cy="386120"/>
          </a:xfrm>
          <a:prstGeom prst="rect">
            <a:avLst/>
          </a:prstGeom>
        </p:spPr>
      </p:pic>
      <p:sp>
        <p:nvSpPr>
          <p:cNvPr id="15" name="Text 7"/>
          <p:cNvSpPr/>
          <p:nvPr/>
        </p:nvSpPr>
        <p:spPr>
          <a:xfrm>
            <a:off x="7502009" y="4660940"/>
            <a:ext cx="2883575" cy="360402"/>
          </a:xfrm>
          <a:prstGeom prst="rect">
            <a:avLst/>
          </a:prstGeom>
          <a:noFill/>
          <a:ln/>
        </p:spPr>
        <p:txBody>
          <a:bodyPr wrap="none" lIns="0" tIns="0" rIns="0" bIns="0" rtlCol="0" anchor="t"/>
          <a:lstStyle/>
          <a:p>
            <a:pPr marL="0" indent="0" algn="l">
              <a:lnSpc>
                <a:spcPts val="2800"/>
              </a:lnSpc>
              <a:buNone/>
            </a:pPr>
            <a:r>
              <a:rPr lang="en-US" sz="2250" b="1" dirty="0">
                <a:solidFill>
                  <a:srgbClr val="272525"/>
                </a:solidFill>
                <a:latin typeface="Petrona Bold" pitchFamily="34" charset="0"/>
                <a:ea typeface="Petrona Bold" pitchFamily="34" charset="-122"/>
                <a:cs typeface="Petrona Bold" pitchFamily="34" charset="-120"/>
              </a:rPr>
              <a:t>Our Company Data</a:t>
            </a:r>
            <a:endParaRPr lang="en-US" sz="2250" dirty="0"/>
          </a:p>
        </p:txBody>
      </p:sp>
      <p:sp>
        <p:nvSpPr>
          <p:cNvPr id="16" name="Text 8"/>
          <p:cNvSpPr/>
          <p:nvPr/>
        </p:nvSpPr>
        <p:spPr>
          <a:xfrm>
            <a:off x="7502009" y="5153144"/>
            <a:ext cx="5171123" cy="351472"/>
          </a:xfrm>
          <a:prstGeom prst="rect">
            <a:avLst/>
          </a:prstGeom>
          <a:noFill/>
          <a:ln/>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Test cases, technical documents, preferred styles</a:t>
            </a:r>
            <a:endParaRPr lang="en-US" sz="1700" dirty="0"/>
          </a:p>
        </p:txBody>
      </p:sp>
      <p:sp>
        <p:nvSpPr>
          <p:cNvPr id="17" name="Text 9"/>
          <p:cNvSpPr/>
          <p:nvPr/>
        </p:nvSpPr>
        <p:spPr>
          <a:xfrm>
            <a:off x="768906" y="5971342"/>
            <a:ext cx="13092589" cy="702945"/>
          </a:xfrm>
          <a:prstGeom prst="rect">
            <a:avLst/>
          </a:prstGeom>
          <a:noFill/>
          <a:ln/>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Think of an AI model as a complex brain with millions of tiny adjustment points or "knobs" called weights. Each weight controls how the model "thinks"—understanding words, connecting ideas, forming responses.</a:t>
            </a:r>
            <a:endParaRPr lang="en-US" sz="1700" dirty="0"/>
          </a:p>
        </p:txBody>
      </p:sp>
      <p:sp>
        <p:nvSpPr>
          <p:cNvPr id="18" name="Text 10"/>
          <p:cNvSpPr/>
          <p:nvPr/>
        </p:nvSpPr>
        <p:spPr>
          <a:xfrm>
            <a:off x="768906" y="6921341"/>
            <a:ext cx="13092589" cy="702945"/>
          </a:xfrm>
          <a:prstGeom prst="rect">
            <a:avLst/>
          </a:prstGeom>
          <a:noFill/>
          <a:ln/>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Fine-tuning tweaks those "knobs" using our company's specific data. The model learns our way of doing things, resulting in more accurate responses that use our terminology and follow our style, often with shorter instructions.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3267" y="721043"/>
            <a:ext cx="7850267" cy="1212771"/>
          </a:xfrm>
          <a:prstGeom prst="rect">
            <a:avLst/>
          </a:prstGeom>
          <a:noFill/>
          <a:ln/>
        </p:spPr>
        <p:txBody>
          <a:bodyPr wrap="square" lIns="0" tIns="0" rIns="0" bIns="0" rtlCol="0" anchor="t"/>
          <a:lstStyle/>
          <a:p>
            <a:pPr marL="0" indent="0" algn="l">
              <a:lnSpc>
                <a:spcPts val="4750"/>
              </a:lnSpc>
              <a:buNone/>
            </a:pPr>
            <a:r>
              <a:rPr lang="en-US" sz="3800" b="1" dirty="0">
                <a:solidFill>
                  <a:srgbClr val="000000"/>
                </a:solidFill>
                <a:latin typeface="Petrona Bold" pitchFamily="34" charset="0"/>
                <a:ea typeface="Petrona Bold" pitchFamily="34" charset="-122"/>
                <a:cs typeface="Petrona Bold" pitchFamily="34" charset="-120"/>
              </a:rPr>
              <a:t>The Strategic Advantage of LLM Fine-Tuning</a:t>
            </a:r>
            <a:endParaRPr lang="en-US" sz="3800" dirty="0"/>
          </a:p>
        </p:txBody>
      </p:sp>
      <p:sp>
        <p:nvSpPr>
          <p:cNvPr id="4" name="Shape 1"/>
          <p:cNvSpPr/>
          <p:nvPr/>
        </p:nvSpPr>
        <p:spPr>
          <a:xfrm>
            <a:off x="6133267" y="2210991"/>
            <a:ext cx="415885" cy="415885"/>
          </a:xfrm>
          <a:prstGeom prst="roundRect">
            <a:avLst>
              <a:gd name="adj" fmla="val 18668"/>
            </a:avLst>
          </a:prstGeom>
          <a:solidFill>
            <a:srgbClr val="CCEEFF"/>
          </a:solidFill>
          <a:ln w="7620">
            <a:solidFill>
              <a:srgbClr val="B2D4E5"/>
            </a:solidFill>
            <a:prstDash val="solid"/>
          </a:ln>
        </p:spPr>
      </p:sp>
      <p:pic>
        <p:nvPicPr>
          <p:cNvPr id="5" name="Image 1" descr="preencoded.png"/>
          <p:cNvPicPr>
            <a:picLocks noChangeAspect="1"/>
          </p:cNvPicPr>
          <p:nvPr/>
        </p:nvPicPr>
        <p:blipFill>
          <a:blip r:embed="rId4"/>
          <a:stretch>
            <a:fillRect/>
          </a:stretch>
        </p:blipFill>
        <p:spPr>
          <a:xfrm>
            <a:off x="6195596" y="2236946"/>
            <a:ext cx="291108" cy="363855"/>
          </a:xfrm>
          <a:prstGeom prst="rect">
            <a:avLst/>
          </a:prstGeom>
        </p:spPr>
      </p:pic>
      <p:sp>
        <p:nvSpPr>
          <p:cNvPr id="6" name="Text 2"/>
          <p:cNvSpPr/>
          <p:nvPr/>
        </p:nvSpPr>
        <p:spPr>
          <a:xfrm>
            <a:off x="6733937" y="2274451"/>
            <a:ext cx="2679263" cy="303252"/>
          </a:xfrm>
          <a:prstGeom prst="rect">
            <a:avLst/>
          </a:prstGeom>
          <a:noFill/>
          <a:ln/>
        </p:spPr>
        <p:txBody>
          <a:bodyPr wrap="none" lIns="0" tIns="0" rIns="0" bIns="0" rtlCol="0" anchor="t"/>
          <a:lstStyle/>
          <a:p>
            <a:pPr marL="0" indent="0" algn="l">
              <a:lnSpc>
                <a:spcPts val="2350"/>
              </a:lnSpc>
              <a:buNone/>
            </a:pPr>
            <a:r>
              <a:rPr lang="en-US" sz="1900" b="1" dirty="0">
                <a:solidFill>
                  <a:srgbClr val="272525"/>
                </a:solidFill>
                <a:latin typeface="Petrona Bold" pitchFamily="34" charset="0"/>
                <a:ea typeface="Petrona Bold" pitchFamily="34" charset="-122"/>
                <a:cs typeface="Petrona Bold" pitchFamily="34" charset="-120"/>
              </a:rPr>
              <a:t>Significant Cost Savings</a:t>
            </a:r>
            <a:endParaRPr lang="en-US" sz="1900" dirty="0"/>
          </a:p>
        </p:txBody>
      </p:sp>
      <p:sp>
        <p:nvSpPr>
          <p:cNvPr id="7" name="Text 3"/>
          <p:cNvSpPr/>
          <p:nvPr/>
        </p:nvSpPr>
        <p:spPr>
          <a:xfrm>
            <a:off x="6733937" y="2688550"/>
            <a:ext cx="7249597" cy="295751"/>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Inter" pitchFamily="34" charset="0"/>
                <a:ea typeface="Inter" pitchFamily="34" charset="-122"/>
                <a:cs typeface="Inter" pitchFamily="34" charset="-120"/>
              </a:rPr>
              <a:t>Model learns patterns, requiring shorter prompts = lower cost per request</a:t>
            </a:r>
            <a:endParaRPr lang="en-US" sz="1450" dirty="0"/>
          </a:p>
        </p:txBody>
      </p:sp>
      <p:sp>
        <p:nvSpPr>
          <p:cNvPr id="8" name="Shape 4"/>
          <p:cNvSpPr/>
          <p:nvPr/>
        </p:nvSpPr>
        <p:spPr>
          <a:xfrm>
            <a:off x="6133267" y="3353991"/>
            <a:ext cx="415885" cy="415885"/>
          </a:xfrm>
          <a:prstGeom prst="roundRect">
            <a:avLst>
              <a:gd name="adj" fmla="val 18668"/>
            </a:avLst>
          </a:prstGeom>
          <a:solidFill>
            <a:srgbClr val="CCEEFF"/>
          </a:solidFill>
          <a:ln w="7620">
            <a:solidFill>
              <a:srgbClr val="B2D4E5"/>
            </a:solidFill>
            <a:prstDash val="solid"/>
          </a:ln>
        </p:spPr>
      </p:sp>
      <p:pic>
        <p:nvPicPr>
          <p:cNvPr id="9" name="Image 2" descr="preencoded.png"/>
          <p:cNvPicPr>
            <a:picLocks noChangeAspect="1"/>
          </p:cNvPicPr>
          <p:nvPr/>
        </p:nvPicPr>
        <p:blipFill>
          <a:blip r:embed="rId5"/>
          <a:stretch>
            <a:fillRect/>
          </a:stretch>
        </p:blipFill>
        <p:spPr>
          <a:xfrm>
            <a:off x="6195596" y="3379946"/>
            <a:ext cx="291108" cy="363855"/>
          </a:xfrm>
          <a:prstGeom prst="rect">
            <a:avLst/>
          </a:prstGeom>
        </p:spPr>
      </p:pic>
      <p:sp>
        <p:nvSpPr>
          <p:cNvPr id="10" name="Text 5"/>
          <p:cNvSpPr/>
          <p:nvPr/>
        </p:nvSpPr>
        <p:spPr>
          <a:xfrm>
            <a:off x="6733937" y="3417451"/>
            <a:ext cx="3190994" cy="303252"/>
          </a:xfrm>
          <a:prstGeom prst="rect">
            <a:avLst/>
          </a:prstGeom>
          <a:noFill/>
          <a:ln/>
        </p:spPr>
        <p:txBody>
          <a:bodyPr wrap="none" lIns="0" tIns="0" rIns="0" bIns="0" rtlCol="0" anchor="t"/>
          <a:lstStyle/>
          <a:p>
            <a:pPr marL="0" indent="0" algn="l">
              <a:lnSpc>
                <a:spcPts val="2350"/>
              </a:lnSpc>
              <a:buNone/>
            </a:pPr>
            <a:r>
              <a:rPr lang="en-US" sz="1900" b="1" dirty="0">
                <a:solidFill>
                  <a:srgbClr val="272525"/>
                </a:solidFill>
                <a:latin typeface="Petrona Bold" pitchFamily="34" charset="0"/>
                <a:ea typeface="Petrona Bold" pitchFamily="34" charset="-122"/>
                <a:cs typeface="Petrona Bold" pitchFamily="34" charset="-120"/>
              </a:rPr>
              <a:t>Increased Team Productivity</a:t>
            </a:r>
            <a:endParaRPr lang="en-US" sz="1900" dirty="0"/>
          </a:p>
        </p:txBody>
      </p:sp>
      <p:sp>
        <p:nvSpPr>
          <p:cNvPr id="11" name="Text 6"/>
          <p:cNvSpPr/>
          <p:nvPr/>
        </p:nvSpPr>
        <p:spPr>
          <a:xfrm>
            <a:off x="6733937" y="3831550"/>
            <a:ext cx="7249597" cy="295751"/>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Inter" pitchFamily="34" charset="0"/>
                <a:ea typeface="Inter" pitchFamily="34" charset="-122"/>
                <a:cs typeface="Inter" pitchFamily="34" charset="-120"/>
              </a:rPr>
              <a:t>More accurate, consistent outputs = less time editing or re-prompting</a:t>
            </a:r>
            <a:endParaRPr lang="en-US" sz="1450" dirty="0"/>
          </a:p>
        </p:txBody>
      </p:sp>
      <p:sp>
        <p:nvSpPr>
          <p:cNvPr id="12" name="Shape 7"/>
          <p:cNvSpPr/>
          <p:nvPr/>
        </p:nvSpPr>
        <p:spPr>
          <a:xfrm>
            <a:off x="6133267" y="4496991"/>
            <a:ext cx="415885" cy="415885"/>
          </a:xfrm>
          <a:prstGeom prst="roundRect">
            <a:avLst>
              <a:gd name="adj" fmla="val 18668"/>
            </a:avLst>
          </a:prstGeom>
          <a:solidFill>
            <a:srgbClr val="CCEEFF"/>
          </a:solidFill>
          <a:ln w="7620">
            <a:solidFill>
              <a:srgbClr val="B2D4E5"/>
            </a:solidFill>
            <a:prstDash val="solid"/>
          </a:ln>
        </p:spPr>
      </p:sp>
      <p:pic>
        <p:nvPicPr>
          <p:cNvPr id="13" name="Image 3" descr="preencoded.png"/>
          <p:cNvPicPr>
            <a:picLocks noChangeAspect="1"/>
          </p:cNvPicPr>
          <p:nvPr/>
        </p:nvPicPr>
        <p:blipFill>
          <a:blip r:embed="rId6"/>
          <a:stretch>
            <a:fillRect/>
          </a:stretch>
        </p:blipFill>
        <p:spPr>
          <a:xfrm>
            <a:off x="6195596" y="4522946"/>
            <a:ext cx="291108" cy="363855"/>
          </a:xfrm>
          <a:prstGeom prst="rect">
            <a:avLst/>
          </a:prstGeom>
        </p:spPr>
      </p:pic>
      <p:sp>
        <p:nvSpPr>
          <p:cNvPr id="14" name="Text 8"/>
          <p:cNvSpPr/>
          <p:nvPr/>
        </p:nvSpPr>
        <p:spPr>
          <a:xfrm>
            <a:off x="6733937" y="4560451"/>
            <a:ext cx="3363754" cy="303252"/>
          </a:xfrm>
          <a:prstGeom prst="rect">
            <a:avLst/>
          </a:prstGeom>
          <a:noFill/>
          <a:ln/>
        </p:spPr>
        <p:txBody>
          <a:bodyPr wrap="none" lIns="0" tIns="0" rIns="0" bIns="0" rtlCol="0" anchor="t"/>
          <a:lstStyle/>
          <a:p>
            <a:pPr marL="0" indent="0" algn="l">
              <a:lnSpc>
                <a:spcPts val="2350"/>
              </a:lnSpc>
              <a:buNone/>
            </a:pPr>
            <a:r>
              <a:rPr lang="en-US" sz="1900" b="1" dirty="0">
                <a:solidFill>
                  <a:srgbClr val="272525"/>
                </a:solidFill>
                <a:latin typeface="Petrona Bold" pitchFamily="34" charset="0"/>
                <a:ea typeface="Petrona Bold" pitchFamily="34" charset="-122"/>
                <a:cs typeface="Petrona Bold" pitchFamily="34" charset="-120"/>
              </a:rPr>
              <a:t>Efficient High-Volume Scaling</a:t>
            </a:r>
            <a:endParaRPr lang="en-US" sz="1900" dirty="0"/>
          </a:p>
        </p:txBody>
      </p:sp>
      <p:sp>
        <p:nvSpPr>
          <p:cNvPr id="15" name="Text 9"/>
          <p:cNvSpPr/>
          <p:nvPr/>
        </p:nvSpPr>
        <p:spPr>
          <a:xfrm>
            <a:off x="6733937" y="4974550"/>
            <a:ext cx="7249597" cy="295751"/>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Inter" pitchFamily="34" charset="0"/>
                <a:ea typeface="Inter" pitchFamily="34" charset="-122"/>
                <a:cs typeface="Inter" pitchFamily="34" charset="-120"/>
              </a:rPr>
              <a:t>Trained once, serves thousands of requests consistently = reduced support costs</a:t>
            </a:r>
            <a:endParaRPr lang="en-US" sz="1450" dirty="0"/>
          </a:p>
        </p:txBody>
      </p:sp>
      <p:sp>
        <p:nvSpPr>
          <p:cNvPr id="16" name="Shape 10"/>
          <p:cNvSpPr/>
          <p:nvPr/>
        </p:nvSpPr>
        <p:spPr>
          <a:xfrm>
            <a:off x="6133267" y="5639991"/>
            <a:ext cx="415885" cy="415885"/>
          </a:xfrm>
          <a:prstGeom prst="roundRect">
            <a:avLst>
              <a:gd name="adj" fmla="val 18668"/>
            </a:avLst>
          </a:prstGeom>
          <a:solidFill>
            <a:srgbClr val="CCEEFF"/>
          </a:solidFill>
          <a:ln w="7620">
            <a:solidFill>
              <a:srgbClr val="B2D4E5"/>
            </a:solidFill>
            <a:prstDash val="solid"/>
          </a:ln>
        </p:spPr>
      </p:sp>
      <p:pic>
        <p:nvPicPr>
          <p:cNvPr id="17" name="Image 4" descr="preencoded.png"/>
          <p:cNvPicPr>
            <a:picLocks noChangeAspect="1"/>
          </p:cNvPicPr>
          <p:nvPr/>
        </p:nvPicPr>
        <p:blipFill>
          <a:blip r:embed="rId7"/>
          <a:stretch>
            <a:fillRect/>
          </a:stretch>
        </p:blipFill>
        <p:spPr>
          <a:xfrm>
            <a:off x="6195596" y="5665946"/>
            <a:ext cx="291108" cy="363855"/>
          </a:xfrm>
          <a:prstGeom prst="rect">
            <a:avLst/>
          </a:prstGeom>
        </p:spPr>
      </p:pic>
      <p:sp>
        <p:nvSpPr>
          <p:cNvPr id="18" name="Text 11"/>
          <p:cNvSpPr/>
          <p:nvPr/>
        </p:nvSpPr>
        <p:spPr>
          <a:xfrm>
            <a:off x="6733937" y="5703451"/>
            <a:ext cx="3943112" cy="303252"/>
          </a:xfrm>
          <a:prstGeom prst="rect">
            <a:avLst/>
          </a:prstGeom>
          <a:noFill/>
          <a:ln/>
        </p:spPr>
        <p:txBody>
          <a:bodyPr wrap="none" lIns="0" tIns="0" rIns="0" bIns="0" rtlCol="0" anchor="t"/>
          <a:lstStyle/>
          <a:p>
            <a:pPr marL="0" indent="0" algn="l">
              <a:lnSpc>
                <a:spcPts val="2350"/>
              </a:lnSpc>
              <a:buNone/>
            </a:pPr>
            <a:r>
              <a:rPr lang="en-US" sz="1900" b="1" dirty="0">
                <a:solidFill>
                  <a:srgbClr val="272525"/>
                </a:solidFill>
                <a:latin typeface="Petrona Bold" pitchFamily="34" charset="0"/>
                <a:ea typeface="Petrona Bold" pitchFamily="34" charset="-122"/>
                <a:cs typeface="Petrona Bold" pitchFamily="34" charset="-120"/>
              </a:rPr>
              <a:t>Reduced Infrastructure Complexity</a:t>
            </a:r>
            <a:endParaRPr lang="en-US" sz="1900" dirty="0"/>
          </a:p>
        </p:txBody>
      </p:sp>
      <p:sp>
        <p:nvSpPr>
          <p:cNvPr id="19" name="Text 12"/>
          <p:cNvSpPr/>
          <p:nvPr/>
        </p:nvSpPr>
        <p:spPr>
          <a:xfrm>
            <a:off x="6733937" y="6117550"/>
            <a:ext cx="7249597" cy="295751"/>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Inter" pitchFamily="34" charset="0"/>
                <a:ea typeface="Inter" pitchFamily="34" charset="-122"/>
                <a:cs typeface="Inter" pitchFamily="34" charset="-120"/>
              </a:rPr>
              <a:t>Can internalize knowledge, potentially reducing need for separate RAG systems</a:t>
            </a:r>
            <a:endParaRPr lang="en-US" sz="1450" dirty="0"/>
          </a:p>
        </p:txBody>
      </p:sp>
      <p:sp>
        <p:nvSpPr>
          <p:cNvPr id="20" name="Text 13"/>
          <p:cNvSpPr/>
          <p:nvPr/>
        </p:nvSpPr>
        <p:spPr>
          <a:xfrm>
            <a:off x="6133267" y="6621185"/>
            <a:ext cx="7850267" cy="887254"/>
          </a:xfrm>
          <a:prstGeom prst="rect">
            <a:avLst/>
          </a:prstGeom>
          <a:noFill/>
          <a:ln/>
        </p:spPr>
        <p:txBody>
          <a:bodyPr wrap="square" lIns="0" tIns="0" rIns="0" bIns="0" rtlCol="0" anchor="t"/>
          <a:lstStyle/>
          <a:p>
            <a:pPr marL="0" indent="0" algn="l">
              <a:lnSpc>
                <a:spcPts val="2300"/>
              </a:lnSpc>
              <a:buNone/>
            </a:pPr>
            <a:r>
              <a:rPr lang="en-US" sz="1450" dirty="0">
                <a:solidFill>
                  <a:srgbClr val="272525"/>
                </a:solidFill>
                <a:latin typeface="Inter" pitchFamily="34" charset="0"/>
                <a:ea typeface="Inter" pitchFamily="34" charset="-122"/>
                <a:cs typeface="Inter" pitchFamily="34" charset="-120"/>
              </a:rPr>
              <a:t>LLM Fine-Tuning is our ambition for maximizing long-term efficiency, quality, and cost-effectiveness. It delivers superior accuracy and reliability with highly domain-specific outputs, resulting in fewer errors, better automation, and greater trust.</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936099" y="564713"/>
            <a:ext cx="7264360" cy="421600"/>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Petrona Bold" pitchFamily="34" charset="0"/>
                <a:ea typeface="Petrona Bold" pitchFamily="34" charset="-122"/>
                <a:cs typeface="Petrona Bold" pitchFamily="34" charset="-120"/>
              </a:rPr>
              <a:t>Choosing Our AI Engine: Why Google's Gemini?</a:t>
            </a:r>
            <a:endParaRPr lang="en-US" sz="2650" dirty="0"/>
          </a:p>
        </p:txBody>
      </p:sp>
      <p:sp>
        <p:nvSpPr>
          <p:cNvPr id="4" name="Text 1"/>
          <p:cNvSpPr/>
          <p:nvPr/>
        </p:nvSpPr>
        <p:spPr>
          <a:xfrm>
            <a:off x="5936099" y="1243251"/>
            <a:ext cx="8244602" cy="423982"/>
          </a:xfrm>
          <a:prstGeom prst="rect">
            <a:avLst/>
          </a:prstGeom>
          <a:noFill/>
          <a:ln/>
        </p:spPr>
        <p:txBody>
          <a:bodyPr wrap="none" lIns="0" tIns="0" rIns="0" bIns="0" rtlCol="0" anchor="t"/>
          <a:lstStyle/>
          <a:p>
            <a:pPr marL="0" indent="0" algn="ctr">
              <a:lnSpc>
                <a:spcPts val="3300"/>
              </a:lnSpc>
              <a:buNone/>
            </a:pPr>
            <a:r>
              <a:rPr lang="en-US" sz="3300" b="1" dirty="0">
                <a:solidFill>
                  <a:srgbClr val="272525"/>
                </a:solidFill>
                <a:latin typeface="Petrona Bold" pitchFamily="34" charset="0"/>
                <a:ea typeface="Petrona Bold" pitchFamily="34" charset="-122"/>
                <a:cs typeface="Petrona Bold" pitchFamily="34" charset="-120"/>
              </a:rPr>
              <a:t>1-2M</a:t>
            </a:r>
            <a:endParaRPr lang="en-US" sz="3300" dirty="0"/>
          </a:p>
        </p:txBody>
      </p:sp>
      <p:sp>
        <p:nvSpPr>
          <p:cNvPr id="5" name="Text 2"/>
          <p:cNvSpPr/>
          <p:nvPr/>
        </p:nvSpPr>
        <p:spPr>
          <a:xfrm>
            <a:off x="9215080" y="1827728"/>
            <a:ext cx="1686639" cy="210860"/>
          </a:xfrm>
          <a:prstGeom prst="rect">
            <a:avLst/>
          </a:prstGeom>
          <a:noFill/>
          <a:ln/>
        </p:spPr>
        <p:txBody>
          <a:bodyPr wrap="none" lIns="0" tIns="0" rIns="0" bIns="0" rtlCol="0" anchor="t"/>
          <a:lstStyle/>
          <a:p>
            <a:pPr marL="0" indent="0" algn="ctr">
              <a:lnSpc>
                <a:spcPts val="1650"/>
              </a:lnSpc>
              <a:buNone/>
            </a:pPr>
            <a:r>
              <a:rPr lang="en-US" sz="1300" b="1" dirty="0">
                <a:solidFill>
                  <a:srgbClr val="272525"/>
                </a:solidFill>
                <a:latin typeface="Petrona Bold" pitchFamily="34" charset="0"/>
                <a:ea typeface="Petrona Bold" pitchFamily="34" charset="-122"/>
                <a:cs typeface="Petrona Bold" pitchFamily="34" charset="-120"/>
              </a:rPr>
              <a:t>Max Context Window</a:t>
            </a:r>
            <a:endParaRPr lang="en-US" sz="1300" dirty="0"/>
          </a:p>
        </p:txBody>
      </p:sp>
      <p:sp>
        <p:nvSpPr>
          <p:cNvPr id="6" name="Text 3"/>
          <p:cNvSpPr/>
          <p:nvPr/>
        </p:nvSpPr>
        <p:spPr>
          <a:xfrm>
            <a:off x="5936099" y="2115622"/>
            <a:ext cx="8244602" cy="205502"/>
          </a:xfrm>
          <a:prstGeom prst="rect">
            <a:avLst/>
          </a:prstGeom>
          <a:noFill/>
          <a:ln/>
        </p:spPr>
        <p:txBody>
          <a:bodyPr wrap="none" lIns="0" tIns="0" rIns="0" bIns="0" rtlCol="0" anchor="t"/>
          <a:lstStyle/>
          <a:p>
            <a:pPr marL="0" indent="0" algn="ctr">
              <a:lnSpc>
                <a:spcPts val="1600"/>
              </a:lnSpc>
              <a:buNone/>
            </a:pPr>
            <a:r>
              <a:rPr lang="en-US" sz="1000" dirty="0">
                <a:solidFill>
                  <a:srgbClr val="272525"/>
                </a:solidFill>
                <a:latin typeface="Inter" pitchFamily="34" charset="0"/>
                <a:ea typeface="Inter" pitchFamily="34" charset="-122"/>
                <a:cs typeface="Inter" pitchFamily="34" charset="-120"/>
              </a:rPr>
              <a:t>Tokens processed vs. 128K-1M for competitors</a:t>
            </a:r>
            <a:endParaRPr lang="en-US" sz="1000" dirty="0"/>
          </a:p>
        </p:txBody>
      </p:sp>
      <p:sp>
        <p:nvSpPr>
          <p:cNvPr id="7" name="Text 4"/>
          <p:cNvSpPr/>
          <p:nvPr/>
        </p:nvSpPr>
        <p:spPr>
          <a:xfrm>
            <a:off x="5936099" y="2770823"/>
            <a:ext cx="8244602" cy="423982"/>
          </a:xfrm>
          <a:prstGeom prst="rect">
            <a:avLst/>
          </a:prstGeom>
          <a:noFill/>
          <a:ln/>
        </p:spPr>
        <p:txBody>
          <a:bodyPr wrap="none" lIns="0" tIns="0" rIns="0" bIns="0" rtlCol="0" anchor="t"/>
          <a:lstStyle/>
          <a:p>
            <a:pPr marL="0" indent="0" algn="ctr">
              <a:lnSpc>
                <a:spcPts val="3300"/>
              </a:lnSpc>
              <a:buNone/>
            </a:pPr>
            <a:r>
              <a:rPr lang="en-US" sz="3300" b="1" dirty="0">
                <a:solidFill>
                  <a:srgbClr val="272525"/>
                </a:solidFill>
                <a:latin typeface="Petrona Bold" pitchFamily="34" charset="0"/>
                <a:ea typeface="Petrona Bold" pitchFamily="34" charset="-122"/>
                <a:cs typeface="Petrona Bold" pitchFamily="34" charset="-120"/>
              </a:rPr>
              <a:t>99%</a:t>
            </a:r>
            <a:endParaRPr lang="en-US" sz="3300" dirty="0"/>
          </a:p>
        </p:txBody>
      </p:sp>
      <p:sp>
        <p:nvSpPr>
          <p:cNvPr id="8" name="Text 5"/>
          <p:cNvSpPr/>
          <p:nvPr/>
        </p:nvSpPr>
        <p:spPr>
          <a:xfrm>
            <a:off x="9215080" y="3355300"/>
            <a:ext cx="1686639" cy="210860"/>
          </a:xfrm>
          <a:prstGeom prst="rect">
            <a:avLst/>
          </a:prstGeom>
          <a:noFill/>
          <a:ln/>
        </p:spPr>
        <p:txBody>
          <a:bodyPr wrap="none" lIns="0" tIns="0" rIns="0" bIns="0" rtlCol="0" anchor="t"/>
          <a:lstStyle/>
          <a:p>
            <a:pPr marL="0" indent="0" algn="ctr">
              <a:lnSpc>
                <a:spcPts val="1650"/>
              </a:lnSpc>
              <a:buNone/>
            </a:pPr>
            <a:r>
              <a:rPr lang="en-US" sz="1300" b="1" dirty="0">
                <a:solidFill>
                  <a:srgbClr val="272525"/>
                </a:solidFill>
                <a:latin typeface="Petrona Bold" pitchFamily="34" charset="0"/>
                <a:ea typeface="Petrona Bold" pitchFamily="34" charset="-122"/>
                <a:cs typeface="Petrona Bold" pitchFamily="34" charset="-120"/>
              </a:rPr>
              <a:t>Long Context Recall</a:t>
            </a:r>
            <a:endParaRPr lang="en-US" sz="1300" dirty="0"/>
          </a:p>
        </p:txBody>
      </p:sp>
      <p:sp>
        <p:nvSpPr>
          <p:cNvPr id="9" name="Text 6"/>
          <p:cNvSpPr/>
          <p:nvPr/>
        </p:nvSpPr>
        <p:spPr>
          <a:xfrm>
            <a:off x="5936099" y="3643193"/>
            <a:ext cx="8244602" cy="205502"/>
          </a:xfrm>
          <a:prstGeom prst="rect">
            <a:avLst/>
          </a:prstGeom>
          <a:noFill/>
          <a:ln/>
        </p:spPr>
        <p:txBody>
          <a:bodyPr wrap="none" lIns="0" tIns="0" rIns="0" bIns="0" rtlCol="0" anchor="t"/>
          <a:lstStyle/>
          <a:p>
            <a:pPr marL="0" indent="0" algn="ctr">
              <a:lnSpc>
                <a:spcPts val="1600"/>
              </a:lnSpc>
              <a:buNone/>
            </a:pPr>
            <a:r>
              <a:rPr lang="en-US" sz="1000" dirty="0">
                <a:solidFill>
                  <a:srgbClr val="272525"/>
                </a:solidFill>
                <a:latin typeface="Inter" pitchFamily="34" charset="0"/>
                <a:ea typeface="Inter" pitchFamily="34" charset="-122"/>
                <a:cs typeface="Inter" pitchFamily="34" charset="-120"/>
              </a:rPr>
              <a:t>At 1M tokens (Gemini 1.5 Pro)</a:t>
            </a:r>
            <a:endParaRPr lang="en-US" sz="1000" dirty="0"/>
          </a:p>
        </p:txBody>
      </p:sp>
      <p:sp>
        <p:nvSpPr>
          <p:cNvPr id="10" name="Text 7"/>
          <p:cNvSpPr/>
          <p:nvPr/>
        </p:nvSpPr>
        <p:spPr>
          <a:xfrm>
            <a:off x="5936099" y="4298394"/>
            <a:ext cx="8244602" cy="423982"/>
          </a:xfrm>
          <a:prstGeom prst="rect">
            <a:avLst/>
          </a:prstGeom>
          <a:noFill/>
          <a:ln/>
        </p:spPr>
        <p:txBody>
          <a:bodyPr wrap="none" lIns="0" tIns="0" rIns="0" bIns="0" rtlCol="0" anchor="t"/>
          <a:lstStyle/>
          <a:p>
            <a:pPr marL="0" indent="0" algn="ctr">
              <a:lnSpc>
                <a:spcPts val="3300"/>
              </a:lnSpc>
              <a:buNone/>
            </a:pPr>
            <a:r>
              <a:rPr lang="en-US" sz="3300" b="1" dirty="0">
                <a:solidFill>
                  <a:srgbClr val="272525"/>
                </a:solidFill>
                <a:latin typeface="Petrona Bold" pitchFamily="34" charset="0"/>
                <a:ea typeface="Petrona Bold" pitchFamily="34" charset="-122"/>
                <a:cs typeface="Petrona Bold" pitchFamily="34" charset="-120"/>
              </a:rPr>
              <a:t>~64%</a:t>
            </a:r>
            <a:endParaRPr lang="en-US" sz="3300" dirty="0"/>
          </a:p>
        </p:txBody>
      </p:sp>
      <p:sp>
        <p:nvSpPr>
          <p:cNvPr id="11" name="Text 8"/>
          <p:cNvSpPr/>
          <p:nvPr/>
        </p:nvSpPr>
        <p:spPr>
          <a:xfrm>
            <a:off x="9215080" y="4882872"/>
            <a:ext cx="1686639" cy="210860"/>
          </a:xfrm>
          <a:prstGeom prst="rect">
            <a:avLst/>
          </a:prstGeom>
          <a:noFill/>
          <a:ln/>
        </p:spPr>
        <p:txBody>
          <a:bodyPr wrap="none" lIns="0" tIns="0" rIns="0" bIns="0" rtlCol="0" anchor="t"/>
          <a:lstStyle/>
          <a:p>
            <a:pPr marL="0" indent="0" algn="ctr">
              <a:lnSpc>
                <a:spcPts val="1650"/>
              </a:lnSpc>
              <a:buNone/>
            </a:pPr>
            <a:r>
              <a:rPr lang="en-US" sz="1300" b="1" dirty="0">
                <a:solidFill>
                  <a:srgbClr val="272525"/>
                </a:solidFill>
                <a:latin typeface="Petrona Bold" pitchFamily="34" charset="0"/>
                <a:ea typeface="Petrona Bold" pitchFamily="34" charset="-122"/>
                <a:cs typeface="Petrona Bold" pitchFamily="34" charset="-120"/>
              </a:rPr>
              <a:t>Coding Benchmark</a:t>
            </a:r>
            <a:endParaRPr lang="en-US" sz="1300" dirty="0"/>
          </a:p>
        </p:txBody>
      </p:sp>
      <p:sp>
        <p:nvSpPr>
          <p:cNvPr id="12" name="Text 9"/>
          <p:cNvSpPr/>
          <p:nvPr/>
        </p:nvSpPr>
        <p:spPr>
          <a:xfrm>
            <a:off x="5936099" y="5170765"/>
            <a:ext cx="8244602" cy="205502"/>
          </a:xfrm>
          <a:prstGeom prst="rect">
            <a:avLst/>
          </a:prstGeom>
          <a:noFill/>
          <a:ln/>
        </p:spPr>
        <p:txBody>
          <a:bodyPr wrap="none" lIns="0" tIns="0" rIns="0" bIns="0" rtlCol="0" anchor="t"/>
          <a:lstStyle/>
          <a:p>
            <a:pPr marL="0" indent="0" algn="ctr">
              <a:lnSpc>
                <a:spcPts val="1600"/>
              </a:lnSpc>
              <a:buNone/>
            </a:pPr>
            <a:r>
              <a:rPr lang="en-US" sz="1000" dirty="0">
                <a:solidFill>
                  <a:srgbClr val="272525"/>
                </a:solidFill>
                <a:latin typeface="Inter" pitchFamily="34" charset="0"/>
                <a:ea typeface="Inter" pitchFamily="34" charset="-122"/>
                <a:cs typeface="Inter" pitchFamily="34" charset="-120"/>
              </a:rPr>
              <a:t>SWE-Bench score with agentic tools</a:t>
            </a:r>
            <a:endParaRPr lang="en-US" sz="1000" dirty="0"/>
          </a:p>
        </p:txBody>
      </p:sp>
      <p:sp>
        <p:nvSpPr>
          <p:cNvPr id="13" name="Text 10"/>
          <p:cNvSpPr/>
          <p:nvPr/>
        </p:nvSpPr>
        <p:spPr>
          <a:xfrm>
            <a:off x="5936099" y="5825966"/>
            <a:ext cx="8244602" cy="423982"/>
          </a:xfrm>
          <a:prstGeom prst="rect">
            <a:avLst/>
          </a:prstGeom>
          <a:noFill/>
          <a:ln/>
        </p:spPr>
        <p:txBody>
          <a:bodyPr wrap="none" lIns="0" tIns="0" rIns="0" bIns="0" rtlCol="0" anchor="t"/>
          <a:lstStyle/>
          <a:p>
            <a:pPr marL="0" indent="0" algn="ctr">
              <a:lnSpc>
                <a:spcPts val="3300"/>
              </a:lnSpc>
              <a:buNone/>
            </a:pPr>
            <a:r>
              <a:rPr lang="en-US" sz="3300" b="1" dirty="0">
                <a:solidFill>
                  <a:srgbClr val="272525"/>
                </a:solidFill>
                <a:latin typeface="Petrona Bold" pitchFamily="34" charset="0"/>
                <a:ea typeface="Petrona Bold" pitchFamily="34" charset="-122"/>
                <a:cs typeface="Petrona Bold" pitchFamily="34" charset="-120"/>
              </a:rPr>
              <a:t>$1.25-2.50</a:t>
            </a:r>
            <a:endParaRPr lang="en-US" sz="3300" dirty="0"/>
          </a:p>
        </p:txBody>
      </p:sp>
      <p:sp>
        <p:nvSpPr>
          <p:cNvPr id="14" name="Text 11"/>
          <p:cNvSpPr/>
          <p:nvPr/>
        </p:nvSpPr>
        <p:spPr>
          <a:xfrm>
            <a:off x="9215080" y="6410444"/>
            <a:ext cx="1686639" cy="210860"/>
          </a:xfrm>
          <a:prstGeom prst="rect">
            <a:avLst/>
          </a:prstGeom>
          <a:noFill/>
          <a:ln/>
        </p:spPr>
        <p:txBody>
          <a:bodyPr wrap="none" lIns="0" tIns="0" rIns="0" bIns="0" rtlCol="0" anchor="t"/>
          <a:lstStyle/>
          <a:p>
            <a:pPr marL="0" indent="0" algn="ctr">
              <a:lnSpc>
                <a:spcPts val="1650"/>
              </a:lnSpc>
              <a:buNone/>
            </a:pPr>
            <a:r>
              <a:rPr lang="en-US" sz="1300" b="1" dirty="0">
                <a:solidFill>
                  <a:srgbClr val="272525"/>
                </a:solidFill>
                <a:latin typeface="Petrona Bold" pitchFamily="34" charset="0"/>
                <a:ea typeface="Petrona Bold" pitchFamily="34" charset="-122"/>
                <a:cs typeface="Petrona Bold" pitchFamily="34" charset="-120"/>
              </a:rPr>
              <a:t>API Cost</a:t>
            </a:r>
            <a:endParaRPr lang="en-US" sz="1300" dirty="0"/>
          </a:p>
        </p:txBody>
      </p:sp>
      <p:sp>
        <p:nvSpPr>
          <p:cNvPr id="15" name="Text 12"/>
          <p:cNvSpPr/>
          <p:nvPr/>
        </p:nvSpPr>
        <p:spPr>
          <a:xfrm>
            <a:off x="5936099" y="6698337"/>
            <a:ext cx="8244602" cy="205502"/>
          </a:xfrm>
          <a:prstGeom prst="rect">
            <a:avLst/>
          </a:prstGeom>
          <a:noFill/>
          <a:ln/>
        </p:spPr>
        <p:txBody>
          <a:bodyPr wrap="none" lIns="0" tIns="0" rIns="0" bIns="0" rtlCol="0" anchor="t"/>
          <a:lstStyle/>
          <a:p>
            <a:pPr marL="0" indent="0" algn="ctr">
              <a:lnSpc>
                <a:spcPts val="1600"/>
              </a:lnSpc>
              <a:buNone/>
            </a:pPr>
            <a:r>
              <a:rPr lang="en-US" sz="1000" dirty="0">
                <a:solidFill>
                  <a:srgbClr val="272525"/>
                </a:solidFill>
                <a:latin typeface="Inter" pitchFamily="34" charset="0"/>
                <a:ea typeface="Inter" pitchFamily="34" charset="-122"/>
                <a:cs typeface="Inter" pitchFamily="34" charset="-120"/>
              </a:rPr>
              <a:t>Per 1M tokens (Gemini 2.5 Pro preview)</a:t>
            </a:r>
            <a:endParaRPr lang="en-US" sz="1000" dirty="0"/>
          </a:p>
        </p:txBody>
      </p:sp>
      <p:sp>
        <p:nvSpPr>
          <p:cNvPr id="16" name="Text 13"/>
          <p:cNvSpPr/>
          <p:nvPr/>
        </p:nvSpPr>
        <p:spPr>
          <a:xfrm>
            <a:off x="5936099" y="7048381"/>
            <a:ext cx="8244602" cy="616506"/>
          </a:xfrm>
          <a:prstGeom prst="rect">
            <a:avLst/>
          </a:prstGeom>
          <a:noFill/>
          <a:ln/>
        </p:spPr>
        <p:txBody>
          <a:bodyPr wrap="square" lIns="0" tIns="0" rIns="0" bIns="0" rtlCol="0" anchor="t"/>
          <a:lstStyle/>
          <a:p>
            <a:pPr marL="0" indent="0" algn="l">
              <a:lnSpc>
                <a:spcPts val="1600"/>
              </a:lnSpc>
              <a:buNone/>
            </a:pPr>
            <a:r>
              <a:rPr lang="en-US" sz="1000" dirty="0">
                <a:solidFill>
                  <a:srgbClr val="272525"/>
                </a:solidFill>
                <a:latin typeface="Inter" pitchFamily="34" charset="0"/>
                <a:ea typeface="Inter" pitchFamily="34" charset="-122"/>
                <a:cs typeface="Inter" pitchFamily="34" charset="-120"/>
              </a:rPr>
              <a:t>Gemini excels in exceptional long-context processing, advanced reasoning, strong coding aptitude, and cost-effectiveness. Its ability to digest extensive project documentation thoroughly (with ~99% recall in tests at 1M tokens) makes it ideal for our test scenario generation needs.</a:t>
            </a:r>
            <a:endParaRPr lang="en-US" sz="1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2949" y="577572"/>
            <a:ext cx="7678103" cy="1374219"/>
          </a:xfrm>
          <a:prstGeom prst="rect">
            <a:avLst/>
          </a:prstGeom>
          <a:noFill/>
          <a:ln/>
        </p:spPr>
        <p:txBody>
          <a:bodyPr wrap="square" lIns="0" tIns="0" rIns="0" bIns="0" rtlCol="0" anchor="t"/>
          <a:lstStyle/>
          <a:p>
            <a:pPr marL="0" indent="0" algn="l">
              <a:lnSpc>
                <a:spcPts val="5400"/>
              </a:lnSpc>
              <a:buNone/>
            </a:pPr>
            <a:r>
              <a:rPr lang="en-US" sz="4300" b="1" dirty="0">
                <a:solidFill>
                  <a:srgbClr val="000000"/>
                </a:solidFill>
                <a:latin typeface="Petrona Bold" pitchFamily="34" charset="0"/>
                <a:ea typeface="Petrona Bold" pitchFamily="34" charset="-122"/>
                <a:cs typeface="Petrona Bold" pitchFamily="34" charset="-120"/>
              </a:rPr>
              <a:t>Understanding AI Costs: Tokens and Expenses</a:t>
            </a:r>
            <a:endParaRPr lang="en-US" sz="4300" dirty="0"/>
          </a:p>
        </p:txBody>
      </p:sp>
      <p:sp>
        <p:nvSpPr>
          <p:cNvPr id="4" name="Shape 1"/>
          <p:cNvSpPr/>
          <p:nvPr/>
        </p:nvSpPr>
        <p:spPr>
          <a:xfrm>
            <a:off x="732949" y="2265878"/>
            <a:ext cx="157043" cy="1474351"/>
          </a:xfrm>
          <a:prstGeom prst="roundRect">
            <a:avLst>
              <a:gd name="adj" fmla="val 56007"/>
            </a:avLst>
          </a:prstGeom>
          <a:solidFill>
            <a:srgbClr val="CCEEFF"/>
          </a:solidFill>
          <a:ln w="7620">
            <a:solidFill>
              <a:srgbClr val="B2D4E5"/>
            </a:solidFill>
            <a:prstDash val="solid"/>
          </a:ln>
        </p:spPr>
      </p:sp>
      <p:sp>
        <p:nvSpPr>
          <p:cNvPr id="5" name="Text 2"/>
          <p:cNvSpPr/>
          <p:nvPr/>
        </p:nvSpPr>
        <p:spPr>
          <a:xfrm>
            <a:off x="1204079" y="2265878"/>
            <a:ext cx="2792254" cy="343614"/>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Petrona Bold" pitchFamily="34" charset="0"/>
                <a:ea typeface="Petrona Bold" pitchFamily="34" charset="-122"/>
                <a:cs typeface="Petrona Bold" pitchFamily="34" charset="-120"/>
              </a:rPr>
              <a:t>What is an AI "Token"?</a:t>
            </a:r>
            <a:endParaRPr lang="en-US" sz="2150" dirty="0"/>
          </a:p>
        </p:txBody>
      </p:sp>
      <p:sp>
        <p:nvSpPr>
          <p:cNvPr id="6" name="Text 3"/>
          <p:cNvSpPr/>
          <p:nvPr/>
        </p:nvSpPr>
        <p:spPr>
          <a:xfrm>
            <a:off x="1204079" y="2735104"/>
            <a:ext cx="7206972"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Inter" pitchFamily="34" charset="0"/>
                <a:ea typeface="Inter" pitchFamily="34" charset="-122"/>
                <a:cs typeface="Inter" pitchFamily="34" charset="-120"/>
              </a:rPr>
              <a:t>Think of tokens as "word pieces" or small chunks of text. Roughly 100 tokens ≈ 75 English words. AI processes instructions (input) and generates responses (output) using tokens.</a:t>
            </a:r>
            <a:endParaRPr lang="en-US" sz="1600" dirty="0"/>
          </a:p>
        </p:txBody>
      </p:sp>
      <p:sp>
        <p:nvSpPr>
          <p:cNvPr id="7" name="Shape 4"/>
          <p:cNvSpPr/>
          <p:nvPr/>
        </p:nvSpPr>
        <p:spPr>
          <a:xfrm>
            <a:off x="1047036" y="3949541"/>
            <a:ext cx="157043" cy="1474351"/>
          </a:xfrm>
          <a:prstGeom prst="roundRect">
            <a:avLst>
              <a:gd name="adj" fmla="val 56007"/>
            </a:avLst>
          </a:prstGeom>
          <a:solidFill>
            <a:srgbClr val="CCEEFF"/>
          </a:solidFill>
          <a:ln w="7620">
            <a:solidFill>
              <a:srgbClr val="B2D4E5"/>
            </a:solidFill>
            <a:prstDash val="solid"/>
          </a:ln>
        </p:spPr>
      </p:sp>
      <p:sp>
        <p:nvSpPr>
          <p:cNvPr id="8" name="Text 5"/>
          <p:cNvSpPr/>
          <p:nvPr/>
        </p:nvSpPr>
        <p:spPr>
          <a:xfrm>
            <a:off x="1518166" y="3949541"/>
            <a:ext cx="2751296" cy="343614"/>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Petrona Bold" pitchFamily="34" charset="0"/>
                <a:ea typeface="Petrona Bold" pitchFamily="34" charset="-122"/>
                <a:cs typeface="Petrona Bold" pitchFamily="34" charset="-120"/>
              </a:rPr>
              <a:t>How AI Pricing Works</a:t>
            </a:r>
            <a:endParaRPr lang="en-US" sz="2150" dirty="0"/>
          </a:p>
        </p:txBody>
      </p:sp>
      <p:sp>
        <p:nvSpPr>
          <p:cNvPr id="9" name="Text 6"/>
          <p:cNvSpPr/>
          <p:nvPr/>
        </p:nvSpPr>
        <p:spPr>
          <a:xfrm>
            <a:off x="1518166" y="4418767"/>
            <a:ext cx="6892885"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Inter" pitchFamily="34" charset="0"/>
                <a:ea typeface="Inter" pitchFamily="34" charset="-122"/>
                <a:cs typeface="Inter" pitchFamily="34" charset="-120"/>
              </a:rPr>
              <a:t>Cost is based on total tokens processed (input + output). Input tokens include your instructions and any documents provided. Output tokens are the AI's generated response. Prices vary by AI model.</a:t>
            </a:r>
            <a:endParaRPr lang="en-US" sz="1600" dirty="0"/>
          </a:p>
        </p:txBody>
      </p:sp>
      <p:sp>
        <p:nvSpPr>
          <p:cNvPr id="10" name="Shape 7"/>
          <p:cNvSpPr/>
          <p:nvPr/>
        </p:nvSpPr>
        <p:spPr>
          <a:xfrm>
            <a:off x="1361123" y="5633204"/>
            <a:ext cx="157043" cy="1809393"/>
          </a:xfrm>
          <a:prstGeom prst="roundRect">
            <a:avLst>
              <a:gd name="adj" fmla="val 56007"/>
            </a:avLst>
          </a:prstGeom>
          <a:solidFill>
            <a:srgbClr val="CCEEFF"/>
          </a:solidFill>
          <a:ln w="7620">
            <a:solidFill>
              <a:srgbClr val="B2D4E5"/>
            </a:solidFill>
            <a:prstDash val="solid"/>
          </a:ln>
        </p:spPr>
      </p:sp>
      <p:sp>
        <p:nvSpPr>
          <p:cNvPr id="11" name="Text 8"/>
          <p:cNvSpPr/>
          <p:nvPr/>
        </p:nvSpPr>
        <p:spPr>
          <a:xfrm>
            <a:off x="1832253" y="5633204"/>
            <a:ext cx="2748558" cy="343614"/>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Petrona Bold" pitchFamily="34" charset="0"/>
                <a:ea typeface="Petrona Bold" pitchFamily="34" charset="-122"/>
                <a:cs typeface="Petrona Bold" pitchFamily="34" charset="-120"/>
              </a:rPr>
              <a:t>Illustrative Example</a:t>
            </a:r>
            <a:endParaRPr lang="en-US" sz="2150" dirty="0"/>
          </a:p>
        </p:txBody>
      </p:sp>
      <p:sp>
        <p:nvSpPr>
          <p:cNvPr id="12" name="Text 9"/>
          <p:cNvSpPr/>
          <p:nvPr/>
        </p:nvSpPr>
        <p:spPr>
          <a:xfrm>
            <a:off x="1832253" y="6102429"/>
            <a:ext cx="6578798" cy="1340168"/>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Inter" pitchFamily="34" charset="0"/>
                <a:ea typeface="Inter" pitchFamily="34" charset="-122"/>
                <a:cs typeface="Inter" pitchFamily="34" charset="-120"/>
              </a:rPr>
              <a:t>For a 5-page PDF (approx. 5,000 input tokens) generating test scenarios (approx. 1,500 output tokens), the total cost would be approximately $0.022 per operation. Scaling to 10,000 similar operations would cost around $220.</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82241" y="614601"/>
            <a:ext cx="8071961" cy="733425"/>
          </a:xfrm>
          <a:prstGeom prst="rect">
            <a:avLst/>
          </a:prstGeom>
          <a:noFill/>
          <a:ln/>
        </p:spPr>
        <p:txBody>
          <a:bodyPr wrap="none" lIns="0" tIns="0" rIns="0" bIns="0" rtlCol="0" anchor="t"/>
          <a:lstStyle/>
          <a:p>
            <a:pPr marL="0" indent="0" algn="l">
              <a:lnSpc>
                <a:spcPts val="5750"/>
              </a:lnSpc>
              <a:buNone/>
            </a:pPr>
            <a:r>
              <a:rPr lang="en-US" sz="4600" b="1" dirty="0">
                <a:solidFill>
                  <a:srgbClr val="000000"/>
                </a:solidFill>
                <a:latin typeface="Petrona Bold" pitchFamily="34" charset="0"/>
                <a:ea typeface="Petrona Bold" pitchFamily="34" charset="-122"/>
                <a:cs typeface="Petrona Bold" pitchFamily="34" charset="-120"/>
              </a:rPr>
              <a:t>Key Takeaways and Next Steps</a:t>
            </a:r>
            <a:endParaRPr lang="en-US" sz="4600" dirty="0"/>
          </a:p>
        </p:txBody>
      </p:sp>
      <p:sp>
        <p:nvSpPr>
          <p:cNvPr id="3" name="Text 1"/>
          <p:cNvSpPr/>
          <p:nvPr/>
        </p:nvSpPr>
        <p:spPr>
          <a:xfrm>
            <a:off x="1183481" y="2246471"/>
            <a:ext cx="3509963" cy="366713"/>
          </a:xfrm>
          <a:prstGeom prst="rect">
            <a:avLst/>
          </a:prstGeom>
          <a:noFill/>
          <a:ln/>
        </p:spPr>
        <p:txBody>
          <a:bodyPr wrap="none" lIns="0" tIns="0" rIns="0" bIns="0" rtlCol="0" anchor="t"/>
          <a:lstStyle/>
          <a:p>
            <a:pPr marL="0" indent="0" algn="r">
              <a:lnSpc>
                <a:spcPts val="2850"/>
              </a:lnSpc>
              <a:buNone/>
            </a:pPr>
            <a:r>
              <a:rPr lang="en-US" sz="2300" b="1" dirty="0">
                <a:solidFill>
                  <a:srgbClr val="272525"/>
                </a:solidFill>
                <a:latin typeface="Petrona Bold" pitchFamily="34" charset="0"/>
                <a:ea typeface="Petrona Bold" pitchFamily="34" charset="-122"/>
                <a:cs typeface="Petrona Bold" pitchFamily="34" charset="-120"/>
              </a:rPr>
              <a:t>Start Smart with Few-Shot</a:t>
            </a:r>
            <a:endParaRPr lang="en-US" sz="2300" dirty="0"/>
          </a:p>
        </p:txBody>
      </p:sp>
      <p:sp>
        <p:nvSpPr>
          <p:cNvPr id="4" name="Text 2"/>
          <p:cNvSpPr/>
          <p:nvPr/>
        </p:nvSpPr>
        <p:spPr>
          <a:xfrm>
            <a:off x="782241" y="2747248"/>
            <a:ext cx="3911203" cy="715089"/>
          </a:xfrm>
          <a:prstGeom prst="rect">
            <a:avLst/>
          </a:prstGeom>
          <a:noFill/>
          <a:ln/>
        </p:spPr>
        <p:txBody>
          <a:bodyPr wrap="square" lIns="0" tIns="0" rIns="0" bIns="0" rtlCol="0" anchor="t"/>
          <a:lstStyle/>
          <a:p>
            <a:pPr marL="0" indent="0" algn="r">
              <a:lnSpc>
                <a:spcPts val="2800"/>
              </a:lnSpc>
              <a:buNone/>
            </a:pPr>
            <a:r>
              <a:rPr lang="en-US" sz="1750" dirty="0">
                <a:solidFill>
                  <a:srgbClr val="272525"/>
                </a:solidFill>
                <a:latin typeface="Inter" pitchFamily="34" charset="0"/>
                <a:ea typeface="Inter" pitchFamily="34" charset="-122"/>
                <a:cs typeface="Inter" pitchFamily="34" charset="-120"/>
              </a:rPr>
              <a:t>Begin with our MVP using Few-Shot examples for quick value</a:t>
            </a:r>
            <a:endParaRPr lang="en-US" sz="1750" dirty="0"/>
          </a:p>
        </p:txBody>
      </p:sp>
      <p:pic>
        <p:nvPicPr>
          <p:cNvPr id="5" name="Image 0" descr="preencoded.png"/>
          <p:cNvPicPr>
            <a:picLocks noChangeAspect="1"/>
          </p:cNvPicPr>
          <p:nvPr/>
        </p:nvPicPr>
        <p:blipFill>
          <a:blip r:embed="rId3"/>
          <a:stretch>
            <a:fillRect/>
          </a:stretch>
        </p:blipFill>
        <p:spPr>
          <a:xfrm>
            <a:off x="5028605" y="1794986"/>
            <a:ext cx="4573072" cy="4573072"/>
          </a:xfrm>
          <a:prstGeom prst="rect">
            <a:avLst/>
          </a:prstGeom>
        </p:spPr>
      </p:pic>
      <p:pic>
        <p:nvPicPr>
          <p:cNvPr id="6" name="Image 1" descr="preencoded.png"/>
          <p:cNvPicPr>
            <a:picLocks noChangeAspect="1"/>
          </p:cNvPicPr>
          <p:nvPr/>
        </p:nvPicPr>
        <p:blipFill>
          <a:blip r:embed="rId4"/>
          <a:stretch>
            <a:fillRect/>
          </a:stretch>
        </p:blipFill>
        <p:spPr>
          <a:xfrm>
            <a:off x="6227505" y="2562880"/>
            <a:ext cx="334328" cy="418028"/>
          </a:xfrm>
          <a:prstGeom prst="rect">
            <a:avLst/>
          </a:prstGeom>
        </p:spPr>
      </p:pic>
      <p:sp>
        <p:nvSpPr>
          <p:cNvPr id="7" name="Text 3"/>
          <p:cNvSpPr/>
          <p:nvPr/>
        </p:nvSpPr>
        <p:spPr>
          <a:xfrm>
            <a:off x="9936837" y="2246471"/>
            <a:ext cx="2933581" cy="366713"/>
          </a:xfrm>
          <a:prstGeom prst="rect">
            <a:avLst/>
          </a:prstGeom>
          <a:noFill/>
          <a:ln/>
        </p:spPr>
        <p:txBody>
          <a:bodyPr wrap="none" lIns="0" tIns="0" rIns="0" bIns="0" rtlCol="0" anchor="t"/>
          <a:lstStyle/>
          <a:p>
            <a:pPr marL="0" indent="0" algn="l">
              <a:lnSpc>
                <a:spcPts val="2850"/>
              </a:lnSpc>
              <a:buNone/>
            </a:pPr>
            <a:r>
              <a:rPr lang="en-US" sz="2300" b="1" dirty="0">
                <a:solidFill>
                  <a:srgbClr val="272525"/>
                </a:solidFill>
                <a:latin typeface="Petrona Bold" pitchFamily="34" charset="0"/>
                <a:ea typeface="Petrona Bold" pitchFamily="34" charset="-122"/>
                <a:cs typeface="Petrona Bold" pitchFamily="34" charset="-120"/>
              </a:rPr>
              <a:t>Measure &amp; Learn</a:t>
            </a:r>
            <a:endParaRPr lang="en-US" sz="2300" dirty="0"/>
          </a:p>
        </p:txBody>
      </p:sp>
      <p:sp>
        <p:nvSpPr>
          <p:cNvPr id="8" name="Text 4"/>
          <p:cNvSpPr/>
          <p:nvPr/>
        </p:nvSpPr>
        <p:spPr>
          <a:xfrm>
            <a:off x="9936837" y="2747248"/>
            <a:ext cx="3911322" cy="715089"/>
          </a:xfrm>
          <a:prstGeom prst="rect">
            <a:avLst/>
          </a:prstGeom>
          <a:noFill/>
          <a:ln/>
        </p:spPr>
        <p:txBody>
          <a:bodyPr wrap="square" lIns="0" tIns="0" rIns="0" bIns="0" rtlCol="0" anchor="t"/>
          <a:lstStyle/>
          <a:p>
            <a:pPr marL="0" indent="0" algn="l">
              <a:lnSpc>
                <a:spcPts val="2800"/>
              </a:lnSpc>
              <a:buNone/>
            </a:pPr>
            <a:r>
              <a:rPr lang="en-US" sz="1750" dirty="0">
                <a:solidFill>
                  <a:srgbClr val="272525"/>
                </a:solidFill>
                <a:latin typeface="Inter" pitchFamily="34" charset="0"/>
                <a:ea typeface="Inter" pitchFamily="34" charset="-122"/>
                <a:cs typeface="Inter" pitchFamily="34" charset="-120"/>
              </a:rPr>
              <a:t>Gather performance data and refine our approach</a:t>
            </a:r>
            <a:endParaRPr lang="en-US" sz="1750" dirty="0"/>
          </a:p>
        </p:txBody>
      </p:sp>
      <p:pic>
        <p:nvPicPr>
          <p:cNvPr id="9" name="Image 2" descr="preencoded.png"/>
          <p:cNvPicPr>
            <a:picLocks noChangeAspect="1"/>
          </p:cNvPicPr>
          <p:nvPr/>
        </p:nvPicPr>
        <p:blipFill>
          <a:blip r:embed="rId5"/>
          <a:stretch>
            <a:fillRect/>
          </a:stretch>
        </p:blipFill>
        <p:spPr>
          <a:xfrm>
            <a:off x="5028605" y="1794986"/>
            <a:ext cx="4573072" cy="4573072"/>
          </a:xfrm>
          <a:prstGeom prst="rect">
            <a:avLst/>
          </a:prstGeom>
        </p:spPr>
      </p:pic>
      <p:pic>
        <p:nvPicPr>
          <p:cNvPr id="10" name="Image 3" descr="preencoded.png"/>
          <p:cNvPicPr>
            <a:picLocks noChangeAspect="1"/>
          </p:cNvPicPr>
          <p:nvPr/>
        </p:nvPicPr>
        <p:blipFill>
          <a:blip r:embed="rId6"/>
          <a:stretch>
            <a:fillRect/>
          </a:stretch>
        </p:blipFill>
        <p:spPr>
          <a:xfrm>
            <a:off x="8457426" y="2952095"/>
            <a:ext cx="334328" cy="418028"/>
          </a:xfrm>
          <a:prstGeom prst="rect">
            <a:avLst/>
          </a:prstGeom>
        </p:spPr>
      </p:pic>
      <p:sp>
        <p:nvSpPr>
          <p:cNvPr id="11" name="Text 5"/>
          <p:cNvSpPr/>
          <p:nvPr/>
        </p:nvSpPr>
        <p:spPr>
          <a:xfrm>
            <a:off x="9936837" y="4700588"/>
            <a:ext cx="2933581" cy="366713"/>
          </a:xfrm>
          <a:prstGeom prst="rect">
            <a:avLst/>
          </a:prstGeom>
          <a:noFill/>
          <a:ln/>
        </p:spPr>
        <p:txBody>
          <a:bodyPr wrap="none" lIns="0" tIns="0" rIns="0" bIns="0" rtlCol="0" anchor="t"/>
          <a:lstStyle/>
          <a:p>
            <a:pPr marL="0" indent="0" algn="l">
              <a:lnSpc>
                <a:spcPts val="2850"/>
              </a:lnSpc>
              <a:buNone/>
            </a:pPr>
            <a:r>
              <a:rPr lang="en-US" sz="2300" b="1" dirty="0">
                <a:solidFill>
                  <a:srgbClr val="272525"/>
                </a:solidFill>
                <a:latin typeface="Petrona Bold" pitchFamily="34" charset="0"/>
                <a:ea typeface="Petrona Bold" pitchFamily="34" charset="-122"/>
                <a:cs typeface="Petrona Bold" pitchFamily="34" charset="-120"/>
              </a:rPr>
              <a:t>Build Our Dataset</a:t>
            </a:r>
            <a:endParaRPr lang="en-US" sz="2300" dirty="0"/>
          </a:p>
        </p:txBody>
      </p:sp>
      <p:sp>
        <p:nvSpPr>
          <p:cNvPr id="12" name="Text 6"/>
          <p:cNvSpPr/>
          <p:nvPr/>
        </p:nvSpPr>
        <p:spPr>
          <a:xfrm>
            <a:off x="9936837" y="5201364"/>
            <a:ext cx="3911322" cy="715089"/>
          </a:xfrm>
          <a:prstGeom prst="rect">
            <a:avLst/>
          </a:prstGeom>
          <a:noFill/>
          <a:ln/>
        </p:spPr>
        <p:txBody>
          <a:bodyPr wrap="square" lIns="0" tIns="0" rIns="0" bIns="0" rtlCol="0" anchor="t"/>
          <a:lstStyle/>
          <a:p>
            <a:pPr marL="0" indent="0" algn="l">
              <a:lnSpc>
                <a:spcPts val="2800"/>
              </a:lnSpc>
              <a:buNone/>
            </a:pPr>
            <a:r>
              <a:rPr lang="en-US" sz="1750" dirty="0">
                <a:solidFill>
                  <a:srgbClr val="272525"/>
                </a:solidFill>
                <a:latin typeface="Inter" pitchFamily="34" charset="0"/>
                <a:ea typeface="Inter" pitchFamily="34" charset="-122"/>
                <a:cs typeface="Inter" pitchFamily="34" charset="-120"/>
              </a:rPr>
              <a:t>Collect and organize high-quality examples</a:t>
            </a:r>
            <a:endParaRPr lang="en-US" sz="1750" dirty="0"/>
          </a:p>
        </p:txBody>
      </p:sp>
      <p:pic>
        <p:nvPicPr>
          <p:cNvPr id="13" name="Image 4" descr="preencoded.png"/>
          <p:cNvPicPr>
            <a:picLocks noChangeAspect="1"/>
          </p:cNvPicPr>
          <p:nvPr/>
        </p:nvPicPr>
        <p:blipFill>
          <a:blip r:embed="rId7"/>
          <a:stretch>
            <a:fillRect/>
          </a:stretch>
        </p:blipFill>
        <p:spPr>
          <a:xfrm>
            <a:off x="5028605" y="1794986"/>
            <a:ext cx="4573072" cy="4573072"/>
          </a:xfrm>
          <a:prstGeom prst="rect">
            <a:avLst/>
          </a:prstGeom>
        </p:spPr>
      </p:pic>
      <p:sp>
        <p:nvSpPr>
          <p:cNvPr id="14" name="Text 7"/>
          <p:cNvSpPr/>
          <p:nvPr/>
        </p:nvSpPr>
        <p:spPr>
          <a:xfrm>
            <a:off x="8068211" y="5182017"/>
            <a:ext cx="334328" cy="418028"/>
          </a:xfrm>
          <a:prstGeom prst="rect">
            <a:avLst/>
          </a:prstGeom>
          <a:noFill/>
          <a:ln/>
        </p:spPr>
        <p:txBody>
          <a:bodyPr wrap="none" lIns="0" tIns="0" rIns="0" bIns="0" rtlCol="0" anchor="t"/>
          <a:lstStyle/>
          <a:p>
            <a:pPr marL="0" indent="0" algn="l">
              <a:lnSpc>
                <a:spcPts val="4200"/>
              </a:lnSpc>
              <a:buNone/>
            </a:pPr>
            <a:r>
              <a:rPr lang="en-US" sz="2600" b="1" dirty="0">
                <a:solidFill>
                  <a:srgbClr val="272525"/>
                </a:solidFill>
                <a:latin typeface="Petrona Bold" pitchFamily="34" charset="0"/>
                <a:ea typeface="Petrona Bold" pitchFamily="34" charset="-122"/>
                <a:cs typeface="Petrona Bold" pitchFamily="34" charset="-120"/>
              </a:rPr>
              <a:t>3</a:t>
            </a:r>
            <a:endParaRPr lang="en-US" sz="2600" dirty="0"/>
          </a:p>
        </p:txBody>
      </p:sp>
      <p:sp>
        <p:nvSpPr>
          <p:cNvPr id="15" name="Text 8"/>
          <p:cNvSpPr/>
          <p:nvPr/>
        </p:nvSpPr>
        <p:spPr>
          <a:xfrm>
            <a:off x="1586984" y="4700588"/>
            <a:ext cx="3106460" cy="366713"/>
          </a:xfrm>
          <a:prstGeom prst="rect">
            <a:avLst/>
          </a:prstGeom>
          <a:noFill/>
          <a:ln/>
        </p:spPr>
        <p:txBody>
          <a:bodyPr wrap="none" lIns="0" tIns="0" rIns="0" bIns="0" rtlCol="0" anchor="t"/>
          <a:lstStyle/>
          <a:p>
            <a:pPr marL="0" indent="0" algn="r">
              <a:lnSpc>
                <a:spcPts val="2850"/>
              </a:lnSpc>
              <a:buNone/>
            </a:pPr>
            <a:r>
              <a:rPr lang="en-US" sz="2300" b="1" dirty="0">
                <a:solidFill>
                  <a:srgbClr val="272525"/>
                </a:solidFill>
                <a:latin typeface="Petrona Bold" pitchFamily="34" charset="0"/>
                <a:ea typeface="Petrona Bold" pitchFamily="34" charset="-122"/>
                <a:cs typeface="Petrona Bold" pitchFamily="34" charset="-120"/>
              </a:rPr>
              <a:t>Scale with Fine-Tuning</a:t>
            </a:r>
            <a:endParaRPr lang="en-US" sz="2300" dirty="0"/>
          </a:p>
        </p:txBody>
      </p:sp>
      <p:sp>
        <p:nvSpPr>
          <p:cNvPr id="16" name="Text 9"/>
          <p:cNvSpPr/>
          <p:nvPr/>
        </p:nvSpPr>
        <p:spPr>
          <a:xfrm>
            <a:off x="782241" y="5201364"/>
            <a:ext cx="3911203" cy="715089"/>
          </a:xfrm>
          <a:prstGeom prst="rect">
            <a:avLst/>
          </a:prstGeom>
          <a:noFill/>
          <a:ln/>
        </p:spPr>
        <p:txBody>
          <a:bodyPr wrap="square" lIns="0" tIns="0" rIns="0" bIns="0" rtlCol="0" anchor="t"/>
          <a:lstStyle/>
          <a:p>
            <a:pPr marL="0" indent="0" algn="r">
              <a:lnSpc>
                <a:spcPts val="2800"/>
              </a:lnSpc>
              <a:buNone/>
            </a:pPr>
            <a:r>
              <a:rPr lang="en-US" sz="1750" dirty="0">
                <a:solidFill>
                  <a:srgbClr val="272525"/>
                </a:solidFill>
                <a:latin typeface="Inter" pitchFamily="34" charset="0"/>
                <a:ea typeface="Inter" pitchFamily="34" charset="-122"/>
                <a:cs typeface="Inter" pitchFamily="34" charset="-120"/>
              </a:rPr>
              <a:t>Implement LLM Fine-Tuning for maximum long-term value</a:t>
            </a:r>
            <a:endParaRPr lang="en-US" sz="1750" dirty="0"/>
          </a:p>
        </p:txBody>
      </p:sp>
      <p:pic>
        <p:nvPicPr>
          <p:cNvPr id="17" name="Image 5" descr="preencoded.png"/>
          <p:cNvPicPr>
            <a:picLocks noChangeAspect="1"/>
          </p:cNvPicPr>
          <p:nvPr/>
        </p:nvPicPr>
        <p:blipFill>
          <a:blip r:embed="rId8"/>
          <a:stretch>
            <a:fillRect/>
          </a:stretch>
        </p:blipFill>
        <p:spPr>
          <a:xfrm>
            <a:off x="5028605" y="1794986"/>
            <a:ext cx="4573072" cy="4573072"/>
          </a:xfrm>
          <a:prstGeom prst="rect">
            <a:avLst/>
          </a:prstGeom>
        </p:spPr>
      </p:pic>
      <p:pic>
        <p:nvPicPr>
          <p:cNvPr id="18" name="Image 6" descr="preencoded.png"/>
          <p:cNvPicPr>
            <a:picLocks noChangeAspect="1"/>
          </p:cNvPicPr>
          <p:nvPr/>
        </p:nvPicPr>
        <p:blipFill>
          <a:blip r:embed="rId9"/>
          <a:stretch>
            <a:fillRect/>
          </a:stretch>
        </p:blipFill>
        <p:spPr>
          <a:xfrm>
            <a:off x="5838289" y="4792801"/>
            <a:ext cx="334328" cy="418028"/>
          </a:xfrm>
          <a:prstGeom prst="rect">
            <a:avLst/>
          </a:prstGeom>
        </p:spPr>
      </p:pic>
      <p:sp>
        <p:nvSpPr>
          <p:cNvPr id="19" name="Text 10"/>
          <p:cNvSpPr/>
          <p:nvPr/>
        </p:nvSpPr>
        <p:spPr>
          <a:xfrm>
            <a:off x="782241" y="6619399"/>
            <a:ext cx="13065919" cy="1072634"/>
          </a:xfrm>
          <a:prstGeom prst="rect">
            <a:avLst/>
          </a:prstGeom>
          <a:noFill/>
          <a:ln/>
        </p:spPr>
        <p:txBody>
          <a:bodyPr wrap="square" lIns="0" tIns="0" rIns="0" bIns="0" rtlCol="0" anchor="t"/>
          <a:lstStyle/>
          <a:p>
            <a:pPr marL="0" indent="0" algn="l">
              <a:lnSpc>
                <a:spcPts val="2800"/>
              </a:lnSpc>
              <a:buNone/>
            </a:pPr>
            <a:r>
              <a:rPr lang="en-US" sz="1750" dirty="0">
                <a:solidFill>
                  <a:srgbClr val="272525"/>
                </a:solidFill>
                <a:latin typeface="Inter" pitchFamily="34" charset="0"/>
                <a:ea typeface="Inter" pitchFamily="34" charset="-122"/>
                <a:cs typeface="Inter" pitchFamily="34" charset="-120"/>
              </a:rPr>
              <a:t>Our phased approach allows us to demonstrate value quickly while building toward a deeply specialized AI solution. By starting with Few-Shot examples and progressing to LLM Fine-Tuning, we'll create a powerful tool that enhances our test scenario generation with increasing efficiency and accuracy.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965</Words>
  <Application>Microsoft Office PowerPoint</Application>
  <PresentationFormat>Custom</PresentationFormat>
  <Paragraphs>124</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Petrona Bold</vt:lpstr>
      <vt:lpstr>Inter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Priyanka Kumari</cp:lastModifiedBy>
  <cp:revision>2</cp:revision>
  <dcterms:created xsi:type="dcterms:W3CDTF">2025-05-08T04:30:52Z</dcterms:created>
  <dcterms:modified xsi:type="dcterms:W3CDTF">2025-05-08T04:46:05Z</dcterms:modified>
</cp:coreProperties>
</file>